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75" r:id="rId2"/>
    <p:sldMasterId id="2147483663" r:id="rId3"/>
  </p:sldMasterIdLst>
  <p:notesMasterIdLst>
    <p:notesMasterId r:id="rId5"/>
  </p:notesMasterIdLst>
  <p:handoutMasterIdLst>
    <p:handoutMasterId r:id="rId6"/>
  </p:handoutMasterIdLst>
  <p:sldIdLst>
    <p:sldId id="507" r:id="rId4"/>
  </p:sldIdLst>
  <p:sldSz cx="9906000" cy="6858000" type="A4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pos="26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70C0"/>
    <a:srgbClr val="445469"/>
    <a:srgbClr val="090C0F"/>
    <a:srgbClr val="55ACAB"/>
    <a:srgbClr val="DC704C"/>
    <a:srgbClr val="57A478"/>
    <a:srgbClr val="2D6D8C"/>
    <a:srgbClr val="52406F"/>
    <a:srgbClr val="CC5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4" autoAdjust="0"/>
    <p:restoredTop sz="96825" autoAdjust="0"/>
  </p:normalViewPr>
  <p:slideViewPr>
    <p:cSldViewPr>
      <p:cViewPr varScale="1">
        <p:scale>
          <a:sx n="65" d="100"/>
          <a:sy n="65" d="100"/>
        </p:scale>
        <p:origin x="1075" y="58"/>
      </p:cViewPr>
      <p:guideLst>
        <p:guide orient="horz" pos="2160"/>
        <p:guide pos="3120"/>
        <p:guide orient="horz" pos="1344"/>
        <p:guide pos="26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5127817-8B4C-9E42-9DA8-374F499A538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8501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0CDA653-9102-2D4E-8EA9-560184BD75BC}" type="datetimeFigureOut">
              <a:rPr lang="es-ES"/>
              <a:pPr>
                <a:defRPr/>
              </a:pPr>
              <a:t>28/10/2021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1958F33-4714-E941-81F3-B3D3D335540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4050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idx="1"/>
          </p:nvPr>
        </p:nvSpPr>
        <p:spPr bwMode="auto">
          <a:xfrm>
            <a:off x="1129904" y="1484316"/>
            <a:ext cx="83375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</a:t>
            </a:r>
            <a:r>
              <a:rPr lang="es-ES" dirty="0" smtClean="0"/>
              <a:t>nivel</a:t>
            </a:r>
            <a:endParaRPr lang="es-E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4"/>
            <a:ext cx="9906000" cy="5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cambiar el estilo de título</a:t>
            </a:r>
          </a:p>
        </p:txBody>
      </p:sp>
      <p:sp>
        <p:nvSpPr>
          <p:cNvPr id="6" name="Text Box 32"/>
          <p:cNvSpPr txBox="1">
            <a:spLocks noChangeArrowheads="1"/>
          </p:cNvSpPr>
          <p:nvPr userDrawn="1"/>
        </p:nvSpPr>
        <p:spPr bwMode="auto">
          <a:xfrm>
            <a:off x="3584848" y="6523188"/>
            <a:ext cx="2497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1400" i="1" dirty="0" smtClean="0">
                <a:solidFill>
                  <a:schemeClr val="bg1"/>
                </a:solidFill>
                <a:latin typeface="Arial"/>
                <a:cs typeface="Arial"/>
              </a:rPr>
              <a:t>Secretaría General</a:t>
            </a: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82551" y="6564316"/>
            <a:ext cx="4339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0AC7F15-B874-C84B-80E4-F773B6DBD49F}" type="slidenum">
              <a:rPr lang="es-ES" sz="1000" smtClean="0">
                <a:latin typeface="FuturaA Hv BT" charset="0"/>
                <a:cs typeface="Arial" charset="0"/>
              </a:rPr>
              <a:pPr eaLnBrk="1" hangingPunct="1">
                <a:defRPr/>
              </a:pPr>
              <a:t>‹Nº›</a:t>
            </a:fld>
            <a:endParaRPr lang="es-ES" sz="1000" dirty="0" smtClean="0">
              <a:latin typeface="FuturaA Hv BT" charset="0"/>
              <a:cs typeface="Arial" charset="0"/>
            </a:endParaRPr>
          </a:p>
        </p:txBody>
      </p:sp>
      <p:sp>
        <p:nvSpPr>
          <p:cNvPr id="8" name="TextBox 3"/>
          <p:cNvSpPr txBox="1"/>
          <p:nvPr userDrawn="1"/>
        </p:nvSpPr>
        <p:spPr>
          <a:xfrm>
            <a:off x="0" y="-8880"/>
            <a:ext cx="9906000" cy="917600"/>
          </a:xfrm>
          <a:prstGeom prst="rect">
            <a:avLst/>
          </a:prstGeom>
          <a:solidFill>
            <a:srgbClr val="378AAF"/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solidFill>
                <a:schemeClr val="bg1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9" name="TextBox 3"/>
          <p:cNvSpPr txBox="1"/>
          <p:nvPr userDrawn="1"/>
        </p:nvSpPr>
        <p:spPr>
          <a:xfrm>
            <a:off x="1352599" y="6309320"/>
            <a:ext cx="8553199" cy="400110"/>
          </a:xfrm>
          <a:prstGeom prst="rect">
            <a:avLst/>
          </a:prstGeom>
          <a:solidFill>
            <a:srgbClr val="378AAF"/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solidFill>
                <a:schemeClr val="bg1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10" name="Picture 4" descr="isotip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00" y="5896221"/>
            <a:ext cx="976784" cy="940607"/>
          </a:xfrm>
          <a:prstGeom prst="rect">
            <a:avLst/>
          </a:prstGeom>
        </p:spPr>
      </p:pic>
      <p:sp>
        <p:nvSpPr>
          <p:cNvPr id="11" name="TextBox 5"/>
          <p:cNvSpPr txBox="1"/>
          <p:nvPr userDrawn="1"/>
        </p:nvSpPr>
        <p:spPr>
          <a:xfrm>
            <a:off x="-15552" y="116632"/>
            <a:ext cx="28647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Arial Narrow"/>
                <a:cs typeface="Arial Narrow"/>
              </a:rPr>
              <a:t>OBJETIVOS</a:t>
            </a:r>
          </a:p>
        </p:txBody>
      </p:sp>
      <p:sp>
        <p:nvSpPr>
          <p:cNvPr id="12" name="TextBox 5"/>
          <p:cNvSpPr txBox="1"/>
          <p:nvPr userDrawn="1"/>
        </p:nvSpPr>
        <p:spPr>
          <a:xfrm>
            <a:off x="7545288" y="623731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Narrow"/>
                <a:cs typeface="Arial Narrow"/>
              </a:rPr>
              <a:t>Programa CYTED</a:t>
            </a:r>
            <a:endParaRPr lang="es-ES" sz="3200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9923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52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29500" y="260350"/>
            <a:ext cx="2476500" cy="57610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260350"/>
            <a:ext cx="7264400" cy="57610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687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353"/>
            <a:ext cx="9906000" cy="7921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129904" y="1484316"/>
            <a:ext cx="8337550" cy="4537075"/>
          </a:xfrm>
        </p:spPr>
        <p:txBody>
          <a:bodyPr/>
          <a:lstStyle/>
          <a:p>
            <a:pPr lvl="0"/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93649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353"/>
            <a:ext cx="9906000" cy="7921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129904" y="1484316"/>
            <a:ext cx="8337550" cy="4537075"/>
          </a:xfrm>
        </p:spPr>
        <p:txBody>
          <a:bodyPr/>
          <a:lstStyle/>
          <a:p>
            <a:pPr lvl="0"/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3088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26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951-B613-8342-B051-1F1B77559BA2}" type="datetimeFigureOut">
              <a:rPr lang="es-ES" smtClean="0"/>
              <a:pPr/>
              <a:t>28/10/2021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C576-F24C-FD40-A4A7-3A1C2C270D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29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951-B613-8342-B051-1F1B77559BA2}" type="datetimeFigureOut">
              <a:rPr lang="es-ES" smtClean="0"/>
              <a:pPr/>
              <a:t>28/10/2021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C576-F24C-FD40-A4A7-3A1C2C270D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390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951-B613-8342-B051-1F1B77559BA2}" type="datetimeFigureOut">
              <a:rPr lang="es-ES" smtClean="0"/>
              <a:pPr/>
              <a:t>28/10/2021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C576-F24C-FD40-A4A7-3A1C2C270D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17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951-B613-8342-B051-1F1B77559BA2}" type="datetimeFigureOut">
              <a:rPr lang="es-ES" smtClean="0"/>
              <a:pPr/>
              <a:t>28/10/2021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C576-F24C-FD40-A4A7-3A1C2C270D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8023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951-B613-8342-B051-1F1B77559BA2}" type="datetimeFigureOut">
              <a:rPr lang="es-ES" smtClean="0"/>
              <a:pPr/>
              <a:t>28/10/2021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C576-F24C-FD40-A4A7-3A1C2C270D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44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402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951-B613-8342-B051-1F1B77559BA2}" type="datetimeFigureOut">
              <a:rPr lang="es-ES" smtClean="0"/>
              <a:pPr/>
              <a:t>28/10/2021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C576-F24C-FD40-A4A7-3A1C2C270D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092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951-B613-8342-B051-1F1B77559BA2}" type="datetimeFigureOut">
              <a:rPr lang="es-ES" smtClean="0"/>
              <a:pPr/>
              <a:t>28/10/2021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C576-F24C-FD40-A4A7-3A1C2C270D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319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951-B613-8342-B051-1F1B77559BA2}" type="datetimeFigureOut">
              <a:rPr lang="es-ES" smtClean="0"/>
              <a:pPr/>
              <a:t>28/10/2021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C576-F24C-FD40-A4A7-3A1C2C270D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8866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951-B613-8342-B051-1F1B77559BA2}" type="datetimeFigureOut">
              <a:rPr lang="es-ES" smtClean="0"/>
              <a:pPr/>
              <a:t>28/10/2021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C576-F24C-FD40-A4A7-3A1C2C270D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829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951-B613-8342-B051-1F1B77559BA2}" type="datetimeFigureOut">
              <a:rPr lang="es-ES" smtClean="0"/>
              <a:pPr/>
              <a:t>28/10/2021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C576-F24C-FD40-A4A7-3A1C2C270D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747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3951-B613-8342-B051-1F1B77559BA2}" type="datetimeFigureOut">
              <a:rPr lang="es-ES" smtClean="0"/>
              <a:pPr/>
              <a:t>28/10/2021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C576-F24C-FD40-A4A7-3A1C2C270D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69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200-CA95-AF43-94E2-65014A281D7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1D80-A2F1-D54B-BA01-7CF26CFFF25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6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200-CA95-AF43-94E2-65014A281D7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1D80-A2F1-D54B-BA01-7CF26CFFF25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12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200-CA95-AF43-94E2-65014A281D7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1D80-A2F1-D54B-BA01-7CF26CFFF25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54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200-CA95-AF43-94E2-65014A281D7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1D80-A2F1-D54B-BA01-7CF26CFFF25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2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14199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200-CA95-AF43-94E2-65014A281D7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1D80-A2F1-D54B-BA01-7CF26CFFF25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26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200-CA95-AF43-94E2-65014A281D7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1D80-A2F1-D54B-BA01-7CF26CFFF25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68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200-CA95-AF43-94E2-65014A281D7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1D80-A2F1-D54B-BA01-7CF26CFFF25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3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200-CA95-AF43-94E2-65014A281D7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1D80-A2F1-D54B-BA01-7CF26CFFF25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0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200-CA95-AF43-94E2-65014A281D7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1D80-A2F1-D54B-BA01-7CF26CFFF25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12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200-CA95-AF43-94E2-65014A281D7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1D80-A2F1-D54B-BA01-7CF26CFFF25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08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200-CA95-AF43-94E2-65014A281D7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1D80-A2F1-D54B-BA01-7CF26CFFF25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7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29905" y="1484316"/>
            <a:ext cx="40862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81230" y="1484316"/>
            <a:ext cx="40862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43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128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23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76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8141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7841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9904" y="1484316"/>
            <a:ext cx="83375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</a:t>
            </a:r>
            <a:r>
              <a:rPr lang="es-ES" dirty="0" smtClean="0"/>
              <a:t>nivel</a:t>
            </a:r>
            <a:endParaRPr lang="es-ES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4"/>
            <a:ext cx="9906000" cy="5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cambiar el estilo de título</a:t>
            </a:r>
          </a:p>
        </p:txBody>
      </p:sp>
      <p:sp>
        <p:nvSpPr>
          <p:cNvPr id="1056" name="Text Box 32"/>
          <p:cNvSpPr txBox="1">
            <a:spLocks noChangeArrowheads="1"/>
          </p:cNvSpPr>
          <p:nvPr userDrawn="1"/>
        </p:nvSpPr>
        <p:spPr bwMode="auto">
          <a:xfrm>
            <a:off x="3584848" y="6523188"/>
            <a:ext cx="2497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1400" i="1" dirty="0" smtClean="0">
                <a:solidFill>
                  <a:schemeClr val="bg1"/>
                </a:solidFill>
                <a:latin typeface="Arial"/>
                <a:cs typeface="Arial"/>
              </a:rPr>
              <a:t>Secretaría General</a:t>
            </a:r>
          </a:p>
        </p:txBody>
      </p:sp>
      <p:sp>
        <p:nvSpPr>
          <p:cNvPr id="1057" name="Text Box 33"/>
          <p:cNvSpPr txBox="1">
            <a:spLocks noChangeArrowheads="1"/>
          </p:cNvSpPr>
          <p:nvPr userDrawn="1"/>
        </p:nvSpPr>
        <p:spPr bwMode="auto">
          <a:xfrm>
            <a:off x="82551" y="6564316"/>
            <a:ext cx="4339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0AC7F15-B874-C84B-80E4-F773B6DBD49F}" type="slidenum">
              <a:rPr lang="es-ES" sz="1000" smtClean="0">
                <a:latin typeface="FuturaA Hv BT" charset="0"/>
                <a:cs typeface="Arial" charset="0"/>
              </a:rPr>
              <a:pPr eaLnBrk="1" hangingPunct="1">
                <a:defRPr/>
              </a:pPr>
              <a:t>‹Nº›</a:t>
            </a:fld>
            <a:endParaRPr lang="es-ES" sz="1000" dirty="0" smtClean="0">
              <a:latin typeface="FuturaA Hv BT" charset="0"/>
              <a:cs typeface="Arial" charset="0"/>
            </a:endParaRPr>
          </a:p>
        </p:txBody>
      </p:sp>
      <p:sp>
        <p:nvSpPr>
          <p:cNvPr id="6" name="TextBox 3"/>
          <p:cNvSpPr txBox="1"/>
          <p:nvPr userDrawn="1"/>
        </p:nvSpPr>
        <p:spPr>
          <a:xfrm>
            <a:off x="0" y="-8880"/>
            <a:ext cx="9906000" cy="917600"/>
          </a:xfrm>
          <a:prstGeom prst="rect">
            <a:avLst/>
          </a:prstGeom>
          <a:solidFill>
            <a:srgbClr val="378AAF"/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solidFill>
                <a:schemeClr val="bg1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7" name="TextBox 3"/>
          <p:cNvSpPr txBox="1"/>
          <p:nvPr userDrawn="1"/>
        </p:nvSpPr>
        <p:spPr>
          <a:xfrm>
            <a:off x="1352599" y="6309320"/>
            <a:ext cx="8553199" cy="400110"/>
          </a:xfrm>
          <a:prstGeom prst="rect">
            <a:avLst/>
          </a:prstGeom>
          <a:solidFill>
            <a:srgbClr val="378AAF"/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solidFill>
                <a:schemeClr val="bg1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8" name="Picture 4" descr="isotipo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00" y="5896221"/>
            <a:ext cx="976784" cy="940607"/>
          </a:xfrm>
          <a:prstGeom prst="rect">
            <a:avLst/>
          </a:prstGeom>
        </p:spPr>
      </p:pic>
      <p:sp>
        <p:nvSpPr>
          <p:cNvPr id="9" name="TextBox 5"/>
          <p:cNvSpPr txBox="1"/>
          <p:nvPr userDrawn="1"/>
        </p:nvSpPr>
        <p:spPr>
          <a:xfrm>
            <a:off x="-15552" y="116632"/>
            <a:ext cx="28647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Arial Narrow"/>
                <a:cs typeface="Arial Narrow"/>
              </a:rPr>
              <a:t>OBJETIVOS</a:t>
            </a:r>
          </a:p>
        </p:txBody>
      </p:sp>
      <p:sp>
        <p:nvSpPr>
          <p:cNvPr id="10" name="TextBox 5"/>
          <p:cNvSpPr txBox="1"/>
          <p:nvPr userDrawn="1"/>
        </p:nvSpPr>
        <p:spPr>
          <a:xfrm>
            <a:off x="7545288" y="623731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Narrow"/>
                <a:cs typeface="Arial Narrow"/>
              </a:rPr>
              <a:t>Programa CYTED</a:t>
            </a:r>
            <a:endParaRPr lang="es-ES" sz="3200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222A35"/>
          </a:solidFill>
          <a:effectLst>
            <a:outerShdw blurRad="38100" dist="38100" dir="2700000" algn="tl">
              <a:srgbClr val="C0C0C0"/>
            </a:outerShdw>
          </a:effectLst>
          <a:latin typeface="Fira Sans"/>
          <a:ea typeface="ＭＳ Ｐゴシック" charset="0"/>
          <a:cs typeface="Fira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9pPr>
    </p:titleStyle>
    <p:bodyStyle>
      <a:lvl1pPr marL="355600" indent="-355600" algn="l" rtl="0" eaLnBrk="0" fontAlgn="base" hangingPunct="0">
        <a:spcBef>
          <a:spcPct val="20000"/>
        </a:spcBef>
        <a:spcAft>
          <a:spcPct val="0"/>
        </a:spcAft>
        <a:buClr>
          <a:srgbClr val="5F8E00"/>
        </a:buClr>
        <a:buFont typeface="Wingdings" charset="0"/>
        <a:buChar char="Ø"/>
        <a:defRPr sz="2800" b="0" i="0">
          <a:solidFill>
            <a:schemeClr val="tx1"/>
          </a:solidFill>
          <a:latin typeface="Arial Narrow"/>
          <a:ea typeface="ＭＳ Ｐゴシック" charset="0"/>
          <a:cs typeface="Arial Narrow"/>
        </a:defRPr>
      </a:lvl1pPr>
      <a:lvl2pPr marL="909638" indent="-285750" algn="l" rtl="0" eaLnBrk="0" fontAlgn="base" hangingPunct="0">
        <a:spcBef>
          <a:spcPct val="20000"/>
        </a:spcBef>
        <a:spcAft>
          <a:spcPct val="0"/>
        </a:spcAft>
        <a:buFont typeface="Wingdings 3" charset="0"/>
        <a:buChar char="Æ"/>
        <a:defRPr sz="2400" b="0" i="0">
          <a:solidFill>
            <a:schemeClr val="tx1"/>
          </a:solidFill>
          <a:latin typeface="Arial Narrow"/>
          <a:ea typeface="ＭＳ Ｐゴシック" charset="0"/>
          <a:cs typeface="Arial Narrow"/>
        </a:defRPr>
      </a:lvl2pPr>
      <a:lvl3pPr marL="1317625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 Narrow"/>
          <a:ea typeface="ＭＳ Ｐゴシック" charset="0"/>
          <a:cs typeface="Arial Narrow"/>
        </a:defRPr>
      </a:lvl3pPr>
      <a:lvl4pPr marL="1725613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gency FB" pitchFamily="34" charset="0"/>
          <a:ea typeface="ＭＳ Ｐゴシック" charset="0"/>
        </a:defRPr>
      </a:lvl4pPr>
      <a:lvl5pPr marL="21336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gency FB" pitchFamily="34" charset="0"/>
          <a:ea typeface="ＭＳ Ｐゴシック" charset="0"/>
        </a:defRPr>
      </a:lvl5pPr>
      <a:lvl6pPr marL="2590800" indent="-228600" algn="just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gency FB" pitchFamily="34" charset="0"/>
        </a:defRPr>
      </a:lvl6pPr>
      <a:lvl7pPr marL="3048000" indent="-228600" algn="just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gency FB" pitchFamily="34" charset="0"/>
        </a:defRPr>
      </a:lvl7pPr>
      <a:lvl8pPr marL="3505200" indent="-228600" algn="just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gency FB" pitchFamily="34" charset="0"/>
        </a:defRPr>
      </a:lvl8pPr>
      <a:lvl9pPr marL="3962400" indent="-228600" algn="just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gency FB" pitchFamily="34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B3951-B613-8342-B051-1F1B77559BA2}" type="datetimeFigureOut">
              <a:rPr lang="es-ES" smtClean="0"/>
              <a:pPr/>
              <a:t>28/10/2021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C576-F24C-FD40-A4A7-3A1C2C270D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8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0A200-CA95-AF43-94E2-65014A281D7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1D80-A2F1-D54B-BA01-7CF26CFFF25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4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0" y="-27384"/>
            <a:ext cx="9906000" cy="1110184"/>
          </a:xfrm>
          <a:prstGeom prst="rect">
            <a:avLst/>
          </a:prstGeom>
          <a:solidFill>
            <a:srgbClr val="378AAF"/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solidFill>
                <a:schemeClr val="bg1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2599" y="6309320"/>
            <a:ext cx="8553199" cy="400110"/>
          </a:xfrm>
          <a:prstGeom prst="rect">
            <a:avLst/>
          </a:prstGeom>
          <a:solidFill>
            <a:srgbClr val="378AAF"/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solidFill>
                <a:schemeClr val="bg1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5" name="Picture 4" descr="isotip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00" y="5896221"/>
            <a:ext cx="976784" cy="940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5754" y="1556792"/>
            <a:ext cx="99057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b="1" dirty="0" smtClean="0">
                <a:solidFill>
                  <a:srgbClr val="0070C0"/>
                </a:solidFill>
              </a:rPr>
              <a:t>SIMPOSIO  II - la </a:t>
            </a:r>
            <a:r>
              <a:rPr lang="es-PY" sz="1600" b="1" dirty="0" err="1">
                <a:solidFill>
                  <a:srgbClr val="0070C0"/>
                </a:solidFill>
              </a:rPr>
              <a:t>ValSe-Food</a:t>
            </a:r>
            <a:endParaRPr lang="es-ES" sz="1600" b="1" dirty="0">
              <a:solidFill>
                <a:srgbClr val="0070C0"/>
              </a:solidFill>
            </a:endParaRPr>
          </a:p>
          <a:p>
            <a:pPr algn="ctr"/>
            <a:r>
              <a:rPr lang="es-PY" sz="1400" dirty="0">
                <a:solidFill>
                  <a:srgbClr val="0070C0"/>
                </a:solidFill>
              </a:rPr>
              <a:t> </a:t>
            </a:r>
            <a:r>
              <a:rPr lang="es-PY" sz="1400" b="1" dirty="0" err="1">
                <a:solidFill>
                  <a:srgbClr val="0070C0"/>
                </a:solidFill>
              </a:rPr>
              <a:t>l</a:t>
            </a:r>
            <a:r>
              <a:rPr lang="es-PY" sz="1400" dirty="0" err="1">
                <a:solidFill>
                  <a:srgbClr val="0070C0"/>
                </a:solidFill>
              </a:rPr>
              <a:t>bero</a:t>
            </a:r>
            <a:r>
              <a:rPr lang="es-PY" sz="1400" b="1" dirty="0" err="1">
                <a:solidFill>
                  <a:srgbClr val="0070C0"/>
                </a:solidFill>
              </a:rPr>
              <a:t>a</a:t>
            </a:r>
            <a:r>
              <a:rPr lang="es-PY" sz="1400" dirty="0" err="1">
                <a:solidFill>
                  <a:srgbClr val="0070C0"/>
                </a:solidFill>
              </a:rPr>
              <a:t>merican</a:t>
            </a:r>
            <a:r>
              <a:rPr lang="es-PY" sz="1400" dirty="0">
                <a:solidFill>
                  <a:srgbClr val="0070C0"/>
                </a:solidFill>
              </a:rPr>
              <a:t> </a:t>
            </a:r>
            <a:r>
              <a:rPr lang="es-PY" sz="1400" b="1" dirty="0" err="1">
                <a:solidFill>
                  <a:srgbClr val="0070C0"/>
                </a:solidFill>
              </a:rPr>
              <a:t>Val</a:t>
            </a:r>
            <a:r>
              <a:rPr lang="es-PY" sz="1400" dirty="0" err="1">
                <a:solidFill>
                  <a:srgbClr val="0070C0"/>
                </a:solidFill>
              </a:rPr>
              <a:t>uable</a:t>
            </a:r>
            <a:r>
              <a:rPr lang="es-PY" sz="1400" dirty="0">
                <a:solidFill>
                  <a:srgbClr val="0070C0"/>
                </a:solidFill>
              </a:rPr>
              <a:t> </a:t>
            </a:r>
            <a:r>
              <a:rPr lang="es-PY" sz="1400" b="1" dirty="0" err="1">
                <a:solidFill>
                  <a:srgbClr val="0070C0"/>
                </a:solidFill>
              </a:rPr>
              <a:t>Se</a:t>
            </a:r>
            <a:r>
              <a:rPr lang="es-PY" sz="1400" dirty="0" err="1">
                <a:solidFill>
                  <a:srgbClr val="0070C0"/>
                </a:solidFill>
              </a:rPr>
              <a:t>eds</a:t>
            </a:r>
            <a:r>
              <a:rPr lang="es-PY" sz="1400" dirty="0">
                <a:solidFill>
                  <a:srgbClr val="0070C0"/>
                </a:solidFill>
              </a:rPr>
              <a:t>/</a:t>
            </a:r>
            <a:r>
              <a:rPr lang="es-PY" sz="1400" b="1" dirty="0">
                <a:solidFill>
                  <a:srgbClr val="0070C0"/>
                </a:solidFill>
              </a:rPr>
              <a:t>Val</a:t>
            </a:r>
            <a:r>
              <a:rPr lang="es-PY" sz="1400" dirty="0">
                <a:solidFill>
                  <a:srgbClr val="0070C0"/>
                </a:solidFill>
              </a:rPr>
              <a:t>iosas </a:t>
            </a:r>
            <a:r>
              <a:rPr lang="es-PY" sz="1400" b="1" dirty="0">
                <a:solidFill>
                  <a:srgbClr val="0070C0"/>
                </a:solidFill>
              </a:rPr>
              <a:t>Se</a:t>
            </a:r>
            <a:r>
              <a:rPr lang="es-PY" sz="1400" dirty="0">
                <a:solidFill>
                  <a:srgbClr val="0070C0"/>
                </a:solidFill>
              </a:rPr>
              <a:t>millas </a:t>
            </a:r>
            <a:r>
              <a:rPr lang="es-PY" sz="1400" b="1" dirty="0" err="1" smtClean="0">
                <a:solidFill>
                  <a:srgbClr val="0070C0"/>
                </a:solidFill>
              </a:rPr>
              <a:t>l</a:t>
            </a:r>
            <a:r>
              <a:rPr lang="es-PY" sz="1400" dirty="0" err="1" smtClean="0">
                <a:solidFill>
                  <a:srgbClr val="0070C0"/>
                </a:solidFill>
              </a:rPr>
              <a:t>bero</a:t>
            </a:r>
            <a:r>
              <a:rPr lang="es-PY" sz="1400" b="1" dirty="0" err="1" smtClean="0">
                <a:solidFill>
                  <a:srgbClr val="0070C0"/>
                </a:solidFill>
              </a:rPr>
              <a:t>a</a:t>
            </a:r>
            <a:r>
              <a:rPr lang="es-PY" sz="1400" dirty="0" err="1" smtClean="0">
                <a:solidFill>
                  <a:srgbClr val="0070C0"/>
                </a:solidFill>
              </a:rPr>
              <a:t>mericanas</a:t>
            </a:r>
            <a:r>
              <a:rPr lang="es-PY" sz="1400" dirty="0" smtClean="0">
                <a:solidFill>
                  <a:srgbClr val="0070C0"/>
                </a:solidFill>
              </a:rPr>
              <a:t> CYTED </a:t>
            </a:r>
            <a:r>
              <a:rPr lang="es-PY" sz="1400" dirty="0">
                <a:solidFill>
                  <a:srgbClr val="0070C0"/>
                </a:solidFill>
              </a:rPr>
              <a:t>119RT0567</a:t>
            </a:r>
            <a:endParaRPr lang="es-ES" sz="1400" dirty="0">
              <a:solidFill>
                <a:srgbClr val="0070C0"/>
              </a:solidFill>
            </a:endParaRPr>
          </a:p>
          <a:p>
            <a:pPr algn="ctr"/>
            <a:r>
              <a:rPr lang="es-PY" sz="1400" i="1" dirty="0">
                <a:solidFill>
                  <a:srgbClr val="0070C0"/>
                </a:solidFill>
              </a:rPr>
              <a:t> </a:t>
            </a:r>
            <a:r>
              <a:rPr lang="es-ES" sz="1400" b="1" dirty="0">
                <a:solidFill>
                  <a:srgbClr val="0070C0"/>
                </a:solidFill>
              </a:rPr>
              <a:t>Revalorización de semillas latinoamericanas. Tecnologías para la obtención de nuevos  productos para </a:t>
            </a:r>
            <a:r>
              <a:rPr lang="es-ES" sz="1400" b="1" dirty="0" smtClean="0">
                <a:solidFill>
                  <a:srgbClr val="0070C0"/>
                </a:solidFill>
              </a:rPr>
              <a:t>una</a:t>
            </a:r>
          </a:p>
          <a:p>
            <a:pPr algn="r"/>
            <a:r>
              <a:rPr lang="es-ES" sz="1400" b="1" dirty="0" smtClean="0">
                <a:solidFill>
                  <a:srgbClr val="0070C0"/>
                </a:solidFill>
              </a:rPr>
              <a:t> </a:t>
            </a:r>
            <a:r>
              <a:rPr lang="es-ES" sz="1400" b="1" dirty="0">
                <a:solidFill>
                  <a:srgbClr val="0070C0"/>
                </a:solidFill>
              </a:rPr>
              <a:t>alimentación </a:t>
            </a:r>
            <a:r>
              <a:rPr lang="es-ES" sz="1400" b="1" dirty="0" smtClean="0">
                <a:solidFill>
                  <a:srgbClr val="0070C0"/>
                </a:solidFill>
              </a:rPr>
              <a:t>saludable. Instituciones </a:t>
            </a:r>
            <a:r>
              <a:rPr lang="es-ES" sz="1400" b="1" dirty="0">
                <a:solidFill>
                  <a:srgbClr val="0070C0"/>
                </a:solidFill>
              </a:rPr>
              <a:t>organizadoras: </a:t>
            </a:r>
            <a:r>
              <a:rPr lang="es-ES" sz="1400" b="1" dirty="0" smtClean="0">
                <a:solidFill>
                  <a:srgbClr val="0070C0"/>
                </a:solidFill>
              </a:rPr>
              <a:t>FCQ-UNA-Paraguay </a:t>
            </a:r>
            <a:r>
              <a:rPr lang="es-ES" sz="1400" b="1" dirty="0">
                <a:solidFill>
                  <a:srgbClr val="0070C0"/>
                </a:solidFill>
              </a:rPr>
              <a:t>y </a:t>
            </a:r>
            <a:r>
              <a:rPr lang="es-ES" sz="1400" b="1" dirty="0" smtClean="0">
                <a:solidFill>
                  <a:srgbClr val="0070C0"/>
                </a:solidFill>
              </a:rPr>
              <a:t>CSIC-España</a:t>
            </a:r>
            <a:r>
              <a:rPr lang="es-PY" sz="1400" b="1" dirty="0" smtClean="0">
                <a:solidFill>
                  <a:srgbClr val="FF0000"/>
                </a:solidFill>
              </a:rPr>
              <a:t>   </a:t>
            </a:r>
            <a:endParaRPr lang="es-PY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s-PY" sz="1200" dirty="0" smtClean="0">
                <a:solidFill>
                  <a:srgbClr val="0070C0"/>
                </a:solidFill>
              </a:rPr>
              <a:t>31 </a:t>
            </a:r>
            <a:r>
              <a:rPr lang="es-PY" sz="1200" dirty="0">
                <a:solidFill>
                  <a:srgbClr val="0070C0"/>
                </a:solidFill>
              </a:rPr>
              <a:t>de octubre al 4 de noviembre. </a:t>
            </a:r>
            <a:r>
              <a:rPr lang="es-PY" sz="1200" dirty="0" smtClean="0">
                <a:solidFill>
                  <a:srgbClr val="0070C0"/>
                </a:solidFill>
              </a:rPr>
              <a:t>Asunción-Paraguay</a:t>
            </a:r>
            <a:endParaRPr lang="es-ES" sz="1400" dirty="0" smtClean="0">
              <a:solidFill>
                <a:srgbClr val="0070C0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7041232" y="623731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badi MT Condensed Light"/>
                <a:cs typeface="Abadi MT Condensed Light"/>
              </a:rPr>
              <a:t>Programa CYTED</a:t>
            </a:r>
            <a:endParaRPr lang="es-ES" sz="3200" dirty="0" smtClean="0">
              <a:solidFill>
                <a:schemeClr val="bg1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2884289"/>
            <a:ext cx="9905798" cy="4231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600" b="1" dirty="0" smtClean="0">
                <a:solidFill>
                  <a:srgbClr val="0070C0"/>
                </a:solidFill>
              </a:rPr>
              <a:t>Programa</a:t>
            </a:r>
            <a:endParaRPr lang="es-ES" sz="1600" dirty="0">
              <a:solidFill>
                <a:srgbClr val="0070C0"/>
              </a:solidFill>
            </a:endParaRPr>
          </a:p>
          <a:p>
            <a:pPr algn="ctr"/>
            <a:r>
              <a:rPr lang="es-ES" sz="1400" dirty="0" smtClean="0"/>
              <a:t>Moderadora</a:t>
            </a:r>
            <a:r>
              <a:rPr lang="es-ES" sz="1400" dirty="0"/>
              <a:t>: Dra. Laura </a:t>
            </a:r>
            <a:r>
              <a:rPr lang="es-ES" sz="1400" dirty="0" err="1"/>
              <a:t>Mereles</a:t>
            </a:r>
            <a:r>
              <a:rPr lang="es-ES" sz="1400" dirty="0"/>
              <a:t>, UNA-Paraguay </a:t>
            </a:r>
          </a:p>
          <a:p>
            <a:pPr algn="ctr"/>
            <a:endParaRPr lang="es-ES" sz="800" dirty="0"/>
          </a:p>
          <a:p>
            <a:pPr algn="ctr"/>
            <a:r>
              <a:rPr lang="es-ES" sz="1400" b="1" dirty="0">
                <a:solidFill>
                  <a:srgbClr val="0070C0"/>
                </a:solidFill>
              </a:rPr>
              <a:t>Expositor 1</a:t>
            </a:r>
          </a:p>
          <a:p>
            <a:pPr algn="ctr">
              <a:spcBef>
                <a:spcPts val="0"/>
              </a:spcBef>
            </a:pPr>
            <a:r>
              <a:rPr lang="es-ES" sz="1400" b="1" dirty="0" smtClean="0"/>
              <a:t>Efecto antiinflamatorio de hidrolizados proteicos de </a:t>
            </a:r>
            <a:r>
              <a:rPr lang="es-ES" sz="1400" b="1" dirty="0" err="1" smtClean="0"/>
              <a:t>kiwicha</a:t>
            </a:r>
            <a:r>
              <a:rPr lang="es-ES" sz="1400" b="1" dirty="0" smtClean="0"/>
              <a:t> (</a:t>
            </a:r>
            <a:r>
              <a:rPr lang="es-ES" sz="1400" b="1" i="1" dirty="0" err="1" smtClean="0"/>
              <a:t>Amaranthus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caudatus</a:t>
            </a:r>
            <a:r>
              <a:rPr lang="es-ES" sz="1400" b="1" i="1" dirty="0" smtClean="0"/>
              <a:t> </a:t>
            </a:r>
            <a:r>
              <a:rPr lang="es-ES" sz="1400" b="1" dirty="0" smtClean="0"/>
              <a:t>L.) a nivel intestinal vía </a:t>
            </a:r>
            <a:r>
              <a:rPr lang="es-ES" sz="1400" b="1" dirty="0" err="1" smtClean="0"/>
              <a:t>inflamasoma</a:t>
            </a:r>
            <a:r>
              <a:rPr lang="es-ES" sz="1400" b="1" dirty="0" smtClean="0"/>
              <a:t>. </a:t>
            </a:r>
            <a:r>
              <a:rPr lang="es-ES" sz="1400" dirty="0" smtClean="0"/>
              <a:t>Dra. </a:t>
            </a:r>
            <a:r>
              <a:rPr lang="es-ES" sz="1400" dirty="0" err="1" smtClean="0"/>
              <a:t>Ma</a:t>
            </a:r>
            <a:r>
              <a:rPr lang="es-ES" sz="1400" dirty="0" smtClean="0"/>
              <a:t>, Carmen Millán-Linares, Instituto de la Grasa (IG-CSIC), Sevilla, </a:t>
            </a:r>
            <a:r>
              <a:rPr lang="es-ES" sz="1400" b="1" dirty="0" smtClean="0"/>
              <a:t>España</a:t>
            </a:r>
          </a:p>
          <a:p>
            <a:pPr algn="ctr">
              <a:spcBef>
                <a:spcPts val="600"/>
              </a:spcBef>
            </a:pPr>
            <a:r>
              <a:rPr lang="es-ES" sz="1400" b="1" dirty="0" smtClean="0">
                <a:solidFill>
                  <a:srgbClr val="0070C0"/>
                </a:solidFill>
              </a:rPr>
              <a:t>Expositor </a:t>
            </a:r>
            <a:r>
              <a:rPr lang="es-ES" sz="1400" b="1" dirty="0">
                <a:solidFill>
                  <a:srgbClr val="0070C0"/>
                </a:solidFill>
              </a:rPr>
              <a:t>2 </a:t>
            </a:r>
          </a:p>
          <a:p>
            <a:pPr algn="ctr">
              <a:spcBef>
                <a:spcPts val="0"/>
              </a:spcBef>
            </a:pPr>
            <a:r>
              <a:rPr lang="es-ES" sz="1400" b="1" dirty="0" err="1"/>
              <a:t>Microencapsulación</a:t>
            </a:r>
            <a:r>
              <a:rPr lang="es-ES" sz="1400" b="1" dirty="0"/>
              <a:t> de aceite de chía: comparación de rendimiento de sólidos y de propiedades físico-químicas de los productos obtenidos con tres equipos de secado por </a:t>
            </a:r>
            <a:r>
              <a:rPr lang="es-ES" sz="1400" b="1" dirty="0" smtClean="0"/>
              <a:t>atomización. </a:t>
            </a:r>
            <a:r>
              <a:rPr lang="es-ES" sz="1400" dirty="0" smtClean="0"/>
              <a:t>Dra</a:t>
            </a:r>
            <a:r>
              <a:rPr lang="es-ES" sz="1400" dirty="0"/>
              <a:t>. Gabriela Bordón, Instituto de Ciencia y Tecnología de </a:t>
            </a:r>
            <a:r>
              <a:rPr lang="es-ES" sz="1400" dirty="0" smtClean="0"/>
              <a:t>Alim. </a:t>
            </a:r>
            <a:r>
              <a:rPr lang="es-ES" sz="1400" dirty="0"/>
              <a:t>Córdoba (ICYTAC, CONICET-UNC), Córdoba, </a:t>
            </a:r>
            <a:r>
              <a:rPr lang="es-ES" sz="1400" b="1" dirty="0"/>
              <a:t>Argentina</a:t>
            </a:r>
            <a:r>
              <a:rPr lang="es-ES" sz="1400" dirty="0"/>
              <a:t>.</a:t>
            </a:r>
          </a:p>
          <a:p>
            <a:pPr algn="ctr"/>
            <a:endParaRPr lang="es-ES" sz="1000" dirty="0"/>
          </a:p>
          <a:p>
            <a:pPr algn="ctr"/>
            <a:r>
              <a:rPr lang="es-ES" sz="1400" b="1" dirty="0">
                <a:solidFill>
                  <a:srgbClr val="0070C0"/>
                </a:solidFill>
              </a:rPr>
              <a:t>Expositor 3</a:t>
            </a:r>
          </a:p>
          <a:p>
            <a:pPr algn="ctr"/>
            <a:r>
              <a:rPr lang="es-ES" sz="1400" b="1" dirty="0"/>
              <a:t>Desarrollo de productos de cereales con alto valor nutricional por reemplazo de ingredientes críticos por </a:t>
            </a:r>
            <a:r>
              <a:rPr lang="es-ES" sz="1400" b="1" dirty="0" err="1"/>
              <a:t>co</a:t>
            </a:r>
            <a:r>
              <a:rPr lang="es-ES" sz="1400" b="1" dirty="0"/>
              <a:t>-productos de chía, </a:t>
            </a:r>
            <a:r>
              <a:rPr lang="es-ES" sz="1400" b="1" dirty="0" err="1"/>
              <a:t>quinoa</a:t>
            </a:r>
            <a:r>
              <a:rPr lang="es-ES" sz="1400" b="1" dirty="0"/>
              <a:t> y/o </a:t>
            </a:r>
            <a:r>
              <a:rPr lang="es-ES" sz="1400" b="1" dirty="0" smtClean="0"/>
              <a:t>amaranto. </a:t>
            </a:r>
            <a:r>
              <a:rPr lang="es-ES" sz="1400" dirty="0" smtClean="0"/>
              <a:t>Dra</a:t>
            </a:r>
            <a:r>
              <a:rPr lang="es-ES" sz="1400" dirty="0"/>
              <a:t>. Claudia M. </a:t>
            </a:r>
            <a:r>
              <a:rPr lang="es-ES" sz="1400" dirty="0" err="1"/>
              <a:t>Haros</a:t>
            </a:r>
            <a:r>
              <a:rPr lang="es-ES" sz="1400" dirty="0"/>
              <a:t>, Instituto de Agroquímica y Tecnología de Alimentos (IATA-CSIC), Valencia, </a:t>
            </a:r>
            <a:r>
              <a:rPr lang="es-ES" sz="1400" b="1" dirty="0"/>
              <a:t>España</a:t>
            </a:r>
            <a:r>
              <a:rPr lang="es-ES" sz="1400" dirty="0"/>
              <a:t>.</a:t>
            </a:r>
          </a:p>
          <a:p>
            <a:pPr algn="ctr"/>
            <a:endParaRPr lang="es-ES" sz="1000" dirty="0"/>
          </a:p>
          <a:p>
            <a:pPr algn="ctr"/>
            <a:r>
              <a:rPr lang="es-ES" sz="1400" b="1" dirty="0">
                <a:solidFill>
                  <a:srgbClr val="0070C0"/>
                </a:solidFill>
              </a:rPr>
              <a:t>Expositor 4</a:t>
            </a:r>
          </a:p>
          <a:p>
            <a:pPr algn="ctr"/>
            <a:r>
              <a:rPr lang="es-ES" sz="1400" b="1" dirty="0" smtClean="0"/>
              <a:t>Estudio del impacto de las condiciones ambientales en la calidad nutricional de </a:t>
            </a:r>
            <a:r>
              <a:rPr lang="es-ES" sz="1400" b="1" dirty="0" err="1" smtClean="0"/>
              <a:t>quinoa</a:t>
            </a:r>
            <a:r>
              <a:rPr lang="es-ES" sz="1400" b="1" dirty="0" smtClean="0"/>
              <a:t>. </a:t>
            </a:r>
            <a:r>
              <a:rPr lang="es-ES" sz="1400" dirty="0" smtClean="0"/>
              <a:t>Dra. María Reguera, Universidad Autónoma de Madrid, </a:t>
            </a:r>
            <a:r>
              <a:rPr lang="es-ES" sz="1400" b="1" dirty="0" smtClean="0"/>
              <a:t>España</a:t>
            </a:r>
            <a:endParaRPr lang="es-ES" sz="1400" b="1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303"/>
            <a:ext cx="8181811" cy="1646752"/>
          </a:xfrm>
          <a:prstGeom prst="rect">
            <a:avLst/>
          </a:prstGeom>
        </p:spPr>
      </p:pic>
      <p:pic>
        <p:nvPicPr>
          <p:cNvPr id="10" name="Picture 1" descr="E:\ciehar\Desktop\0. Octubre 2021\0. CYTED\Logos\Ia ValSe Food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3360" y="-99392"/>
            <a:ext cx="1728192" cy="1712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2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Diseño predeterminado">
      <a:majorFont>
        <a:latin typeface="Century Gothic"/>
        <a:ea typeface=""/>
        <a:cs typeface=""/>
      </a:majorFont>
      <a:minorFont>
        <a:latin typeface="AvantGarde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12195</TotalTime>
  <Words>186</Words>
  <Application>Microsoft Office PowerPoint</Application>
  <PresentationFormat>A4 (210 x 297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</vt:i4>
      </vt:variant>
    </vt:vector>
  </HeadingPairs>
  <TitlesOfParts>
    <vt:vector size="15" baseType="lpstr">
      <vt:lpstr>ＭＳ Ｐゴシック</vt:lpstr>
      <vt:lpstr>Abadi MT Condensed Light</vt:lpstr>
      <vt:lpstr>Agency FB</vt:lpstr>
      <vt:lpstr>Arial</vt:lpstr>
      <vt:lpstr>Arial Narrow</vt:lpstr>
      <vt:lpstr>Calibri</vt:lpstr>
      <vt:lpstr>Century Gothic</vt:lpstr>
      <vt:lpstr>Fira Sans</vt:lpstr>
      <vt:lpstr>FuturaA Hv BT</vt:lpstr>
      <vt:lpstr>Wingdings</vt:lpstr>
      <vt:lpstr>Wingdings 3</vt:lpstr>
      <vt:lpstr>Diseño predeterminado</vt:lpstr>
      <vt:lpstr>Diseño personalizado</vt:lpstr>
      <vt:lpstr>Custom Design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</dc:creator>
  <cp:lastModifiedBy>usuario</cp:lastModifiedBy>
  <cp:revision>713</cp:revision>
  <cp:lastPrinted>2017-09-27T10:19:26Z</cp:lastPrinted>
  <dcterms:created xsi:type="dcterms:W3CDTF">2004-06-09T07:06:12Z</dcterms:created>
  <dcterms:modified xsi:type="dcterms:W3CDTF">2021-10-28T17:34:20Z</dcterms:modified>
</cp:coreProperties>
</file>