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4"/>
  </p:notesMasterIdLst>
  <p:sldIdLst>
    <p:sldId id="261" r:id="rId2"/>
    <p:sldId id="271" r:id="rId3"/>
    <p:sldId id="262" r:id="rId4"/>
    <p:sldId id="281" r:id="rId5"/>
    <p:sldId id="270" r:id="rId6"/>
    <p:sldId id="272" r:id="rId7"/>
    <p:sldId id="273" r:id="rId8"/>
    <p:sldId id="283" r:id="rId9"/>
    <p:sldId id="274" r:id="rId10"/>
    <p:sldId id="275" r:id="rId11"/>
    <p:sldId id="276" r:id="rId12"/>
    <p:sldId id="269" r:id="rId13"/>
  </p:sldIdLst>
  <p:sldSz cx="9144000" cy="5143500" type="screen16x9"/>
  <p:notesSz cx="6858000" cy="9144000"/>
  <p:defaultTextStyle>
    <a:defPPr>
      <a:defRPr lang="es-ES_tradnl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15" autoAdjust="0"/>
    <p:restoredTop sz="94674"/>
  </p:normalViewPr>
  <p:slideViewPr>
    <p:cSldViewPr snapToObjects="1">
      <p:cViewPr varScale="1">
        <p:scale>
          <a:sx n="87" d="100"/>
          <a:sy n="87" d="100"/>
        </p:scale>
        <p:origin x="1134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EA22EC-AFDE-4788-A555-715C07D8D3D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768EFC2-B361-4C0D-81FD-A5ABE700DB58}">
      <dgm:prSet phldrT="[Texto]"/>
      <dgm:spPr>
        <a:solidFill>
          <a:srgbClr val="00B050"/>
        </a:solidFill>
      </dgm:spPr>
      <dgm:t>
        <a:bodyPr/>
        <a:lstStyle/>
        <a:p>
          <a:r>
            <a:rPr lang="es-ES" dirty="0" smtClean="0"/>
            <a:t>H2TRANSEL</a:t>
          </a:r>
          <a:endParaRPr lang="es-ES" dirty="0"/>
        </a:p>
      </dgm:t>
    </dgm:pt>
    <dgm:pt modelId="{F7499CB5-0AC4-440A-A8BB-4C4D14FF8401}" type="parTrans" cxnId="{BC84B137-7E0A-4733-93DE-41C3D0279496}">
      <dgm:prSet/>
      <dgm:spPr/>
      <dgm:t>
        <a:bodyPr/>
        <a:lstStyle/>
        <a:p>
          <a:endParaRPr lang="es-ES"/>
        </a:p>
      </dgm:t>
    </dgm:pt>
    <dgm:pt modelId="{1BBD49FB-1B27-45BF-AA09-2EDD342C17AC}" type="sibTrans" cxnId="{BC84B137-7E0A-4733-93DE-41C3D0279496}">
      <dgm:prSet/>
      <dgm:spPr/>
      <dgm:t>
        <a:bodyPr/>
        <a:lstStyle/>
        <a:p>
          <a:endParaRPr lang="es-ES"/>
        </a:p>
      </dgm:t>
    </dgm:pt>
    <dgm:pt modelId="{7357F857-765B-4CDB-A322-06C7D07DEC99}">
      <dgm:prSet phldrT="[Tex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Contribuir con  la Transición Energética en la región </a:t>
          </a:r>
          <a:r>
            <a:rPr lang="es-ES" dirty="0" err="1" smtClean="0">
              <a:solidFill>
                <a:schemeClr val="tx1"/>
              </a:solidFill>
            </a:rPr>
            <a:t>iberomericana</a:t>
          </a:r>
          <a:endParaRPr lang="es-ES" dirty="0">
            <a:solidFill>
              <a:schemeClr val="tx1"/>
            </a:solidFill>
          </a:endParaRPr>
        </a:p>
      </dgm:t>
    </dgm:pt>
    <dgm:pt modelId="{B1C549BF-9E62-41F1-B4FC-27A711741AD1}" type="parTrans" cxnId="{8504EA4A-09F1-4E2A-A4F7-5249E69B161C}">
      <dgm:prSet/>
      <dgm:spPr/>
      <dgm:t>
        <a:bodyPr/>
        <a:lstStyle/>
        <a:p>
          <a:endParaRPr lang="es-ES"/>
        </a:p>
      </dgm:t>
    </dgm:pt>
    <dgm:pt modelId="{8A0C6E75-2BF1-4461-B1BD-E8E9C2D3E08F}" type="sibTrans" cxnId="{8504EA4A-09F1-4E2A-A4F7-5249E69B161C}">
      <dgm:prSet/>
      <dgm:spPr>
        <a:solidFill>
          <a:schemeClr val="tx2"/>
        </a:solidFill>
        <a:ln>
          <a:solidFill>
            <a:schemeClr val="accent1"/>
          </a:solidFill>
        </a:ln>
      </dgm:spPr>
      <dgm:t>
        <a:bodyPr/>
        <a:lstStyle/>
        <a:p>
          <a:endParaRPr lang="es-ES"/>
        </a:p>
      </dgm:t>
    </dgm:pt>
    <dgm:pt modelId="{EC30F04B-4570-4C71-B5DE-A3BC5D1A7B0B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" sz="1100" dirty="0" smtClean="0">
              <a:solidFill>
                <a:schemeClr val="tx1"/>
              </a:solidFill>
            </a:rPr>
            <a:t>Comité Coordinador: Norma Amadeo Luis </a:t>
          </a:r>
          <a:r>
            <a:rPr lang="es-ES" sz="1100" dirty="0" err="1" smtClean="0">
              <a:solidFill>
                <a:schemeClr val="tx1"/>
              </a:solidFill>
            </a:rPr>
            <a:t>Alemany</a:t>
          </a:r>
          <a:r>
            <a:rPr lang="es-ES" sz="1100" dirty="0" smtClean="0">
              <a:solidFill>
                <a:schemeClr val="tx1"/>
              </a:solidFill>
            </a:rPr>
            <a:t> Fausto </a:t>
          </a:r>
          <a:r>
            <a:rPr lang="es-ES" sz="1100" dirty="0" err="1" smtClean="0">
              <a:solidFill>
                <a:schemeClr val="tx1"/>
              </a:solidFill>
            </a:rPr>
            <a:t>Posso</a:t>
          </a:r>
          <a:endParaRPr lang="es-ES" sz="1100" dirty="0">
            <a:solidFill>
              <a:schemeClr val="tx1"/>
            </a:solidFill>
          </a:endParaRPr>
        </a:p>
      </dgm:t>
    </dgm:pt>
    <dgm:pt modelId="{A2E2F7C1-97D6-462E-8172-EC22DED8D082}" type="parTrans" cxnId="{B2C84F78-6114-46F5-929A-78C0DFB3D5D0}">
      <dgm:prSet/>
      <dgm:spPr/>
      <dgm:t>
        <a:bodyPr/>
        <a:lstStyle/>
        <a:p>
          <a:endParaRPr lang="es-ES"/>
        </a:p>
      </dgm:t>
    </dgm:pt>
    <dgm:pt modelId="{9CA28281-08A2-4E52-8825-D83B211349C4}" type="sibTrans" cxnId="{B2C84F78-6114-46F5-929A-78C0DFB3D5D0}">
      <dgm:prSet/>
      <dgm:spPr>
        <a:solidFill>
          <a:schemeClr val="tx2"/>
        </a:solidFill>
      </dgm:spPr>
      <dgm:t>
        <a:bodyPr/>
        <a:lstStyle/>
        <a:p>
          <a:endParaRPr lang="es-ES"/>
        </a:p>
      </dgm:t>
    </dgm:pt>
    <dgm:pt modelId="{09D20E9C-A89D-470A-BA14-04666EC4FEEF}">
      <dgm:prSet phldrT="[Tex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Lapso</a:t>
          </a:r>
        </a:p>
        <a:p>
          <a:r>
            <a:rPr lang="es-ES" dirty="0" smtClean="0">
              <a:solidFill>
                <a:schemeClr val="tx1"/>
              </a:solidFill>
            </a:rPr>
            <a:t>2021-2024</a:t>
          </a:r>
          <a:endParaRPr lang="es-ES" dirty="0">
            <a:solidFill>
              <a:schemeClr val="tx1"/>
            </a:solidFill>
          </a:endParaRPr>
        </a:p>
      </dgm:t>
    </dgm:pt>
    <dgm:pt modelId="{263FFB34-C988-49A9-B46D-70B40419CEA7}" type="parTrans" cxnId="{AC33BE80-7C75-4918-AEA6-52102EA0193A}">
      <dgm:prSet/>
      <dgm:spPr/>
      <dgm:t>
        <a:bodyPr/>
        <a:lstStyle/>
        <a:p>
          <a:endParaRPr lang="es-ES"/>
        </a:p>
      </dgm:t>
    </dgm:pt>
    <dgm:pt modelId="{A8F9B666-4C47-432E-BDD1-537D7162BCF5}" type="sibTrans" cxnId="{AC33BE80-7C75-4918-AEA6-52102EA0193A}">
      <dgm:prSet/>
      <dgm:spPr>
        <a:solidFill>
          <a:schemeClr val="tx2"/>
        </a:solidFill>
      </dgm:spPr>
      <dgm:t>
        <a:bodyPr/>
        <a:lstStyle/>
        <a:p>
          <a:endParaRPr lang="es-ES"/>
        </a:p>
      </dgm:t>
    </dgm:pt>
    <dgm:pt modelId="{E9D0B5CD-2538-41BE-B3EC-9C079E9CF13F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" sz="1100" dirty="0" smtClean="0">
              <a:solidFill>
                <a:schemeClr val="tx1"/>
              </a:solidFill>
            </a:rPr>
            <a:t>Coordinador: Miguel Laborde ITHES-Argentina</a:t>
          </a:r>
          <a:endParaRPr lang="es-ES" sz="1100" dirty="0">
            <a:solidFill>
              <a:schemeClr val="tx1"/>
            </a:solidFill>
          </a:endParaRPr>
        </a:p>
      </dgm:t>
    </dgm:pt>
    <dgm:pt modelId="{72F36A46-E837-4E11-A86C-20CD305A0270}" type="parTrans" cxnId="{2B913033-B3F6-4C1F-A560-6575FEC15B1B}">
      <dgm:prSet/>
      <dgm:spPr/>
      <dgm:t>
        <a:bodyPr/>
        <a:lstStyle/>
        <a:p>
          <a:endParaRPr lang="es-ES"/>
        </a:p>
      </dgm:t>
    </dgm:pt>
    <dgm:pt modelId="{1328B5F1-A5AF-4BBB-9165-53882DD8B13D}" type="sibTrans" cxnId="{2B913033-B3F6-4C1F-A560-6575FEC15B1B}">
      <dgm:prSet/>
      <dgm:spPr>
        <a:solidFill>
          <a:schemeClr val="tx2"/>
        </a:solidFill>
      </dgm:spPr>
      <dgm:t>
        <a:bodyPr/>
        <a:lstStyle/>
        <a:p>
          <a:endParaRPr lang="es-ES"/>
        </a:p>
      </dgm:t>
    </dgm:pt>
    <dgm:pt modelId="{996C723E-2EBA-41B2-A8CE-9FC549139A95}" type="pres">
      <dgm:prSet presAssocID="{CBEA22EC-AFDE-4788-A555-715C07D8D3D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2E05EE5-C857-4861-B684-E85B92BA4004}" type="pres">
      <dgm:prSet presAssocID="{8768EFC2-B361-4C0D-81FD-A5ABE700DB58}" presName="centerShape" presStyleLbl="node0" presStyleIdx="0" presStyleCnt="1"/>
      <dgm:spPr/>
      <dgm:t>
        <a:bodyPr/>
        <a:lstStyle/>
        <a:p>
          <a:endParaRPr lang="es-ES"/>
        </a:p>
      </dgm:t>
    </dgm:pt>
    <dgm:pt modelId="{A100299B-3C65-43F1-866F-7158CE2DA1C5}" type="pres">
      <dgm:prSet presAssocID="{7357F857-765B-4CDB-A322-06C7D07DEC99}" presName="node" presStyleLbl="node1" presStyleIdx="0" presStyleCnt="4" custScaleX="125961" custScaleY="1228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1DD010-AE46-40F7-9EC9-CE24D8D2DC77}" type="pres">
      <dgm:prSet presAssocID="{7357F857-765B-4CDB-A322-06C7D07DEC99}" presName="dummy" presStyleCnt="0"/>
      <dgm:spPr/>
    </dgm:pt>
    <dgm:pt modelId="{1ED827BA-961A-40B2-8223-C5E86A4FBC04}" type="pres">
      <dgm:prSet presAssocID="{8A0C6E75-2BF1-4461-B1BD-E8E9C2D3E08F}" presName="sibTrans" presStyleLbl="sibTrans2D1" presStyleIdx="0" presStyleCnt="4"/>
      <dgm:spPr/>
      <dgm:t>
        <a:bodyPr/>
        <a:lstStyle/>
        <a:p>
          <a:endParaRPr lang="es-ES"/>
        </a:p>
      </dgm:t>
    </dgm:pt>
    <dgm:pt modelId="{5ED81530-B7F1-49EA-9BA6-544624346CA1}" type="pres">
      <dgm:prSet presAssocID="{EC30F04B-4570-4C71-B5DE-A3BC5D1A7B0B}" presName="node" presStyleLbl="node1" presStyleIdx="1" presStyleCnt="4" custScaleX="138738" custScaleY="1114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C187ED-FE68-4B3C-BC59-89E62D93D1C4}" type="pres">
      <dgm:prSet presAssocID="{EC30F04B-4570-4C71-B5DE-A3BC5D1A7B0B}" presName="dummy" presStyleCnt="0"/>
      <dgm:spPr/>
    </dgm:pt>
    <dgm:pt modelId="{BB1453C7-B3B9-4422-AF44-6B7B37C10526}" type="pres">
      <dgm:prSet presAssocID="{9CA28281-08A2-4E52-8825-D83B211349C4}" presName="sibTrans" presStyleLbl="sibTrans2D1" presStyleIdx="1" presStyleCnt="4"/>
      <dgm:spPr/>
      <dgm:t>
        <a:bodyPr/>
        <a:lstStyle/>
        <a:p>
          <a:endParaRPr lang="es-ES"/>
        </a:p>
      </dgm:t>
    </dgm:pt>
    <dgm:pt modelId="{E4D67767-8913-49ED-AC7D-BBCDB67F459A}" type="pres">
      <dgm:prSet presAssocID="{09D20E9C-A89D-470A-BA14-04666EC4FEEF}" presName="node" presStyleLbl="node1" presStyleIdx="2" presStyleCnt="4" custScaleX="131359" custScaleY="1286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C75EE5-E421-49AA-8BA3-7FA10C3435C8}" type="pres">
      <dgm:prSet presAssocID="{09D20E9C-A89D-470A-BA14-04666EC4FEEF}" presName="dummy" presStyleCnt="0"/>
      <dgm:spPr/>
    </dgm:pt>
    <dgm:pt modelId="{2A639CF1-B1FA-4A5B-89AE-B65FB93F60B0}" type="pres">
      <dgm:prSet presAssocID="{A8F9B666-4C47-432E-BDD1-537D7162BCF5}" presName="sibTrans" presStyleLbl="sibTrans2D1" presStyleIdx="2" presStyleCnt="4"/>
      <dgm:spPr/>
      <dgm:t>
        <a:bodyPr/>
        <a:lstStyle/>
        <a:p>
          <a:endParaRPr lang="es-ES"/>
        </a:p>
      </dgm:t>
    </dgm:pt>
    <dgm:pt modelId="{EBEF86CE-4B31-490B-B427-7197A358ED30}" type="pres">
      <dgm:prSet presAssocID="{E9D0B5CD-2538-41BE-B3EC-9C079E9CF13F}" presName="node" presStyleLbl="node1" presStyleIdx="3" presStyleCnt="4" custScaleX="133341" custScaleY="1143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5CF467-F1F7-4154-AEFA-70478E1F6C11}" type="pres">
      <dgm:prSet presAssocID="{E9D0B5CD-2538-41BE-B3EC-9C079E9CF13F}" presName="dummy" presStyleCnt="0"/>
      <dgm:spPr/>
    </dgm:pt>
    <dgm:pt modelId="{1B4EB53E-1A45-4C28-AA6A-7FDB8E9FAE34}" type="pres">
      <dgm:prSet presAssocID="{1328B5F1-A5AF-4BBB-9165-53882DD8B13D}" presName="sibTrans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C2C2FE0B-1907-472E-BC00-5388A7675458}" type="presOf" srcId="{7357F857-765B-4CDB-A322-06C7D07DEC99}" destId="{A100299B-3C65-43F1-866F-7158CE2DA1C5}" srcOrd="0" destOrd="0" presId="urn:microsoft.com/office/officeart/2005/8/layout/radial6"/>
    <dgm:cxn modelId="{D26615B1-CA6E-4AE8-B7A5-D3D0633C8E50}" type="presOf" srcId="{CBEA22EC-AFDE-4788-A555-715C07D8D3D5}" destId="{996C723E-2EBA-41B2-A8CE-9FC549139A95}" srcOrd="0" destOrd="0" presId="urn:microsoft.com/office/officeart/2005/8/layout/radial6"/>
    <dgm:cxn modelId="{B2C84F78-6114-46F5-929A-78C0DFB3D5D0}" srcId="{8768EFC2-B361-4C0D-81FD-A5ABE700DB58}" destId="{EC30F04B-4570-4C71-B5DE-A3BC5D1A7B0B}" srcOrd="1" destOrd="0" parTransId="{A2E2F7C1-97D6-462E-8172-EC22DED8D082}" sibTransId="{9CA28281-08A2-4E52-8825-D83B211349C4}"/>
    <dgm:cxn modelId="{86B87959-5865-4E7C-9D0C-3B253BB4B22B}" type="presOf" srcId="{1328B5F1-A5AF-4BBB-9165-53882DD8B13D}" destId="{1B4EB53E-1A45-4C28-AA6A-7FDB8E9FAE34}" srcOrd="0" destOrd="0" presId="urn:microsoft.com/office/officeart/2005/8/layout/radial6"/>
    <dgm:cxn modelId="{8B749D86-A28D-4DE5-8C79-128AB1A2A4BB}" type="presOf" srcId="{E9D0B5CD-2538-41BE-B3EC-9C079E9CF13F}" destId="{EBEF86CE-4B31-490B-B427-7197A358ED30}" srcOrd="0" destOrd="0" presId="urn:microsoft.com/office/officeart/2005/8/layout/radial6"/>
    <dgm:cxn modelId="{AC33BE80-7C75-4918-AEA6-52102EA0193A}" srcId="{8768EFC2-B361-4C0D-81FD-A5ABE700DB58}" destId="{09D20E9C-A89D-470A-BA14-04666EC4FEEF}" srcOrd="2" destOrd="0" parTransId="{263FFB34-C988-49A9-B46D-70B40419CEA7}" sibTransId="{A8F9B666-4C47-432E-BDD1-537D7162BCF5}"/>
    <dgm:cxn modelId="{092ACE9B-318B-4AF7-8FE5-0DCE2CC22D16}" type="presOf" srcId="{A8F9B666-4C47-432E-BDD1-537D7162BCF5}" destId="{2A639CF1-B1FA-4A5B-89AE-B65FB93F60B0}" srcOrd="0" destOrd="0" presId="urn:microsoft.com/office/officeart/2005/8/layout/radial6"/>
    <dgm:cxn modelId="{CF183954-AE61-412D-B3D1-FE39D903CF8A}" type="presOf" srcId="{09D20E9C-A89D-470A-BA14-04666EC4FEEF}" destId="{E4D67767-8913-49ED-AC7D-BBCDB67F459A}" srcOrd="0" destOrd="0" presId="urn:microsoft.com/office/officeart/2005/8/layout/radial6"/>
    <dgm:cxn modelId="{8504EA4A-09F1-4E2A-A4F7-5249E69B161C}" srcId="{8768EFC2-B361-4C0D-81FD-A5ABE700DB58}" destId="{7357F857-765B-4CDB-A322-06C7D07DEC99}" srcOrd="0" destOrd="0" parTransId="{B1C549BF-9E62-41F1-B4FC-27A711741AD1}" sibTransId="{8A0C6E75-2BF1-4461-B1BD-E8E9C2D3E08F}"/>
    <dgm:cxn modelId="{D632FAD1-B860-4DA8-A3C1-1066B85AA751}" type="presOf" srcId="{EC30F04B-4570-4C71-B5DE-A3BC5D1A7B0B}" destId="{5ED81530-B7F1-49EA-9BA6-544624346CA1}" srcOrd="0" destOrd="0" presId="urn:microsoft.com/office/officeart/2005/8/layout/radial6"/>
    <dgm:cxn modelId="{6CA47C89-7868-4CD6-86FC-01E95C380335}" type="presOf" srcId="{8768EFC2-B361-4C0D-81FD-A5ABE700DB58}" destId="{12E05EE5-C857-4861-B684-E85B92BA4004}" srcOrd="0" destOrd="0" presId="urn:microsoft.com/office/officeart/2005/8/layout/radial6"/>
    <dgm:cxn modelId="{63673992-1485-4DA2-AD33-61925BB0BD40}" type="presOf" srcId="{8A0C6E75-2BF1-4461-B1BD-E8E9C2D3E08F}" destId="{1ED827BA-961A-40B2-8223-C5E86A4FBC04}" srcOrd="0" destOrd="0" presId="urn:microsoft.com/office/officeart/2005/8/layout/radial6"/>
    <dgm:cxn modelId="{BC84B137-7E0A-4733-93DE-41C3D0279496}" srcId="{CBEA22EC-AFDE-4788-A555-715C07D8D3D5}" destId="{8768EFC2-B361-4C0D-81FD-A5ABE700DB58}" srcOrd="0" destOrd="0" parTransId="{F7499CB5-0AC4-440A-A8BB-4C4D14FF8401}" sibTransId="{1BBD49FB-1B27-45BF-AA09-2EDD342C17AC}"/>
    <dgm:cxn modelId="{DD4E7F00-AF6A-4A6E-9353-869B363B7972}" type="presOf" srcId="{9CA28281-08A2-4E52-8825-D83B211349C4}" destId="{BB1453C7-B3B9-4422-AF44-6B7B37C10526}" srcOrd="0" destOrd="0" presId="urn:microsoft.com/office/officeart/2005/8/layout/radial6"/>
    <dgm:cxn modelId="{2B913033-B3F6-4C1F-A560-6575FEC15B1B}" srcId="{8768EFC2-B361-4C0D-81FD-A5ABE700DB58}" destId="{E9D0B5CD-2538-41BE-B3EC-9C079E9CF13F}" srcOrd="3" destOrd="0" parTransId="{72F36A46-E837-4E11-A86C-20CD305A0270}" sibTransId="{1328B5F1-A5AF-4BBB-9165-53882DD8B13D}"/>
    <dgm:cxn modelId="{1ADFE2AF-BE6C-4C40-A5E5-6311B5C85F1E}" type="presParOf" srcId="{996C723E-2EBA-41B2-A8CE-9FC549139A95}" destId="{12E05EE5-C857-4861-B684-E85B92BA4004}" srcOrd="0" destOrd="0" presId="urn:microsoft.com/office/officeart/2005/8/layout/radial6"/>
    <dgm:cxn modelId="{7D2816FD-9C9D-4E3A-A626-A9526D134116}" type="presParOf" srcId="{996C723E-2EBA-41B2-A8CE-9FC549139A95}" destId="{A100299B-3C65-43F1-866F-7158CE2DA1C5}" srcOrd="1" destOrd="0" presId="urn:microsoft.com/office/officeart/2005/8/layout/radial6"/>
    <dgm:cxn modelId="{5CE05A75-D0EE-4CA8-A379-D3AC015CBC6B}" type="presParOf" srcId="{996C723E-2EBA-41B2-A8CE-9FC549139A95}" destId="{D91DD010-AE46-40F7-9EC9-CE24D8D2DC77}" srcOrd="2" destOrd="0" presId="urn:microsoft.com/office/officeart/2005/8/layout/radial6"/>
    <dgm:cxn modelId="{6B213F1D-2749-42FA-A5A1-BC5563BB7B20}" type="presParOf" srcId="{996C723E-2EBA-41B2-A8CE-9FC549139A95}" destId="{1ED827BA-961A-40B2-8223-C5E86A4FBC04}" srcOrd="3" destOrd="0" presId="urn:microsoft.com/office/officeart/2005/8/layout/radial6"/>
    <dgm:cxn modelId="{BD75F509-E070-4D4F-BBB6-01E5606BA5D8}" type="presParOf" srcId="{996C723E-2EBA-41B2-A8CE-9FC549139A95}" destId="{5ED81530-B7F1-49EA-9BA6-544624346CA1}" srcOrd="4" destOrd="0" presId="urn:microsoft.com/office/officeart/2005/8/layout/radial6"/>
    <dgm:cxn modelId="{40666426-C411-4455-853D-8773342BE1B1}" type="presParOf" srcId="{996C723E-2EBA-41B2-A8CE-9FC549139A95}" destId="{7FC187ED-FE68-4B3C-BC59-89E62D93D1C4}" srcOrd="5" destOrd="0" presId="urn:microsoft.com/office/officeart/2005/8/layout/radial6"/>
    <dgm:cxn modelId="{8D054D85-710B-43B2-BDAE-AC9836C959C8}" type="presParOf" srcId="{996C723E-2EBA-41B2-A8CE-9FC549139A95}" destId="{BB1453C7-B3B9-4422-AF44-6B7B37C10526}" srcOrd="6" destOrd="0" presId="urn:microsoft.com/office/officeart/2005/8/layout/radial6"/>
    <dgm:cxn modelId="{CFCB9E9C-4F11-44D9-979C-CEA606975B32}" type="presParOf" srcId="{996C723E-2EBA-41B2-A8CE-9FC549139A95}" destId="{E4D67767-8913-49ED-AC7D-BBCDB67F459A}" srcOrd="7" destOrd="0" presId="urn:microsoft.com/office/officeart/2005/8/layout/radial6"/>
    <dgm:cxn modelId="{F0E8255F-86A2-4EBE-844A-A759596681C5}" type="presParOf" srcId="{996C723E-2EBA-41B2-A8CE-9FC549139A95}" destId="{E6C75EE5-E421-49AA-8BA3-7FA10C3435C8}" srcOrd="8" destOrd="0" presId="urn:microsoft.com/office/officeart/2005/8/layout/radial6"/>
    <dgm:cxn modelId="{BD97C6A7-D816-48CB-A42D-08B5884DD18B}" type="presParOf" srcId="{996C723E-2EBA-41B2-A8CE-9FC549139A95}" destId="{2A639CF1-B1FA-4A5B-89AE-B65FB93F60B0}" srcOrd="9" destOrd="0" presId="urn:microsoft.com/office/officeart/2005/8/layout/radial6"/>
    <dgm:cxn modelId="{00FF9C84-2DEE-4AE8-BDC4-B200F7F079EC}" type="presParOf" srcId="{996C723E-2EBA-41B2-A8CE-9FC549139A95}" destId="{EBEF86CE-4B31-490B-B427-7197A358ED30}" srcOrd="10" destOrd="0" presId="urn:microsoft.com/office/officeart/2005/8/layout/radial6"/>
    <dgm:cxn modelId="{E79EA719-5F28-400D-8911-E93F2BB4E3D5}" type="presParOf" srcId="{996C723E-2EBA-41B2-A8CE-9FC549139A95}" destId="{7F5CF467-F1F7-4154-AEFA-70478E1F6C11}" srcOrd="11" destOrd="0" presId="urn:microsoft.com/office/officeart/2005/8/layout/radial6"/>
    <dgm:cxn modelId="{BF8EAFA1-DF01-4CC1-AFA3-45E65A404EDC}" type="presParOf" srcId="{996C723E-2EBA-41B2-A8CE-9FC549139A95}" destId="{1B4EB53E-1A45-4C28-AA6A-7FDB8E9FAE3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EB53E-1A45-4C28-AA6A-7FDB8E9FAE34}">
      <dsp:nvSpPr>
        <dsp:cNvPr id="0" name=""/>
        <dsp:cNvSpPr/>
      </dsp:nvSpPr>
      <dsp:spPr>
        <a:xfrm>
          <a:off x="1471692" y="454798"/>
          <a:ext cx="3125428" cy="312542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639CF1-B1FA-4A5B-89AE-B65FB93F60B0}">
      <dsp:nvSpPr>
        <dsp:cNvPr id="0" name=""/>
        <dsp:cNvSpPr/>
      </dsp:nvSpPr>
      <dsp:spPr>
        <a:xfrm>
          <a:off x="1471692" y="454798"/>
          <a:ext cx="3125428" cy="312542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1453C7-B3B9-4422-AF44-6B7B37C10526}">
      <dsp:nvSpPr>
        <dsp:cNvPr id="0" name=""/>
        <dsp:cNvSpPr/>
      </dsp:nvSpPr>
      <dsp:spPr>
        <a:xfrm>
          <a:off x="1471692" y="454798"/>
          <a:ext cx="3125428" cy="312542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D827BA-961A-40B2-8223-C5E86A4FBC04}">
      <dsp:nvSpPr>
        <dsp:cNvPr id="0" name=""/>
        <dsp:cNvSpPr/>
      </dsp:nvSpPr>
      <dsp:spPr>
        <a:xfrm>
          <a:off x="1471692" y="454798"/>
          <a:ext cx="3125428" cy="312542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tx2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05EE5-C857-4861-B684-E85B92BA4004}">
      <dsp:nvSpPr>
        <dsp:cNvPr id="0" name=""/>
        <dsp:cNvSpPr/>
      </dsp:nvSpPr>
      <dsp:spPr>
        <a:xfrm>
          <a:off x="2314823" y="1297929"/>
          <a:ext cx="1439167" cy="1439167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H2TRANSEL</a:t>
          </a:r>
          <a:endParaRPr lang="es-ES" sz="1600" kern="1200" dirty="0"/>
        </a:p>
      </dsp:txBody>
      <dsp:txXfrm>
        <a:off x="2525584" y="1508690"/>
        <a:ext cx="1017645" cy="1017645"/>
      </dsp:txXfrm>
    </dsp:sp>
    <dsp:sp modelId="{A100299B-3C65-43F1-866F-7158CE2DA1C5}">
      <dsp:nvSpPr>
        <dsp:cNvPr id="0" name=""/>
        <dsp:cNvSpPr/>
      </dsp:nvSpPr>
      <dsp:spPr>
        <a:xfrm>
          <a:off x="2399930" y="-127967"/>
          <a:ext cx="1268953" cy="1238065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chemeClr val="tx1"/>
              </a:solidFill>
            </a:rPr>
            <a:t>Contribuir con  la Transición Energética en la región </a:t>
          </a:r>
          <a:r>
            <a:rPr lang="es-ES" sz="1100" kern="1200" dirty="0" err="1" smtClean="0">
              <a:solidFill>
                <a:schemeClr val="tx1"/>
              </a:solidFill>
            </a:rPr>
            <a:t>iberomericana</a:t>
          </a:r>
          <a:endParaRPr lang="es-ES" sz="1100" kern="1200" dirty="0">
            <a:solidFill>
              <a:schemeClr val="tx1"/>
            </a:solidFill>
          </a:endParaRPr>
        </a:p>
      </dsp:txBody>
      <dsp:txXfrm>
        <a:off x="2585764" y="53343"/>
        <a:ext cx="897285" cy="875445"/>
      </dsp:txXfrm>
    </dsp:sp>
    <dsp:sp modelId="{5ED81530-B7F1-49EA-9BA6-544624346CA1}">
      <dsp:nvSpPr>
        <dsp:cNvPr id="0" name=""/>
        <dsp:cNvSpPr/>
      </dsp:nvSpPr>
      <dsp:spPr>
        <a:xfrm>
          <a:off x="3862019" y="1455938"/>
          <a:ext cx="1397670" cy="1123149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chemeClr val="tx1"/>
              </a:solidFill>
            </a:rPr>
            <a:t>Comité Coordinador: Norma Amadeo Luis </a:t>
          </a:r>
          <a:r>
            <a:rPr lang="es-ES" sz="1100" kern="1200" dirty="0" err="1" smtClean="0">
              <a:solidFill>
                <a:schemeClr val="tx1"/>
              </a:solidFill>
            </a:rPr>
            <a:t>Alemany</a:t>
          </a:r>
          <a:r>
            <a:rPr lang="es-ES" sz="1100" kern="1200" dirty="0" smtClean="0">
              <a:solidFill>
                <a:schemeClr val="tx1"/>
              </a:solidFill>
            </a:rPr>
            <a:t> Fausto </a:t>
          </a:r>
          <a:r>
            <a:rPr lang="es-ES" sz="1100" kern="1200" dirty="0" err="1" smtClean="0">
              <a:solidFill>
                <a:schemeClr val="tx1"/>
              </a:solidFill>
            </a:rPr>
            <a:t>Posso</a:t>
          </a:r>
          <a:endParaRPr lang="es-ES" sz="1100" kern="1200" dirty="0">
            <a:solidFill>
              <a:schemeClr val="tx1"/>
            </a:solidFill>
          </a:endParaRPr>
        </a:p>
      </dsp:txBody>
      <dsp:txXfrm>
        <a:off x="4066703" y="1620419"/>
        <a:ext cx="988302" cy="794187"/>
      </dsp:txXfrm>
    </dsp:sp>
    <dsp:sp modelId="{E4D67767-8913-49ED-AC7D-BBCDB67F459A}">
      <dsp:nvSpPr>
        <dsp:cNvPr id="0" name=""/>
        <dsp:cNvSpPr/>
      </dsp:nvSpPr>
      <dsp:spPr>
        <a:xfrm>
          <a:off x="2372740" y="2895954"/>
          <a:ext cx="1323333" cy="1296012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chemeClr val="tx1"/>
              </a:solidFill>
            </a:rPr>
            <a:t>Lapso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chemeClr val="tx1"/>
              </a:solidFill>
            </a:rPr>
            <a:t>2021-2024</a:t>
          </a:r>
          <a:endParaRPr lang="es-ES" sz="1100" kern="1200" dirty="0">
            <a:solidFill>
              <a:schemeClr val="tx1"/>
            </a:solidFill>
          </a:endParaRPr>
        </a:p>
      </dsp:txBody>
      <dsp:txXfrm>
        <a:off x="2566538" y="3085751"/>
        <a:ext cx="935737" cy="916418"/>
      </dsp:txXfrm>
    </dsp:sp>
    <dsp:sp modelId="{EBEF86CE-4B31-490B-B427-7197A358ED30}">
      <dsp:nvSpPr>
        <dsp:cNvPr id="0" name=""/>
        <dsp:cNvSpPr/>
      </dsp:nvSpPr>
      <dsp:spPr>
        <a:xfrm>
          <a:off x="836309" y="1441451"/>
          <a:ext cx="1343300" cy="1152123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chemeClr val="tx1"/>
              </a:solidFill>
            </a:rPr>
            <a:t>Coordinador: Miguel Laborde ITHES-Argentina</a:t>
          </a:r>
          <a:endParaRPr lang="es-ES" sz="1100" kern="1200" dirty="0">
            <a:solidFill>
              <a:schemeClr val="tx1"/>
            </a:solidFill>
          </a:endParaRPr>
        </a:p>
      </dsp:txBody>
      <dsp:txXfrm>
        <a:off x="1033031" y="1610176"/>
        <a:ext cx="949856" cy="814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0F07514-895F-41CB-8511-27E17673F58B}" type="datetime1">
              <a:rPr lang="es-ES_tradnl" altLang="es-ES"/>
              <a:pPr>
                <a:defRPr/>
              </a:pPr>
              <a:t>23/09/2021</a:t>
            </a:fld>
            <a:endParaRPr lang="es-ES_tradnl" alt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alt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_tradnl" altLang="es-ES" noProof="0"/>
              <a:t>Haga clic para modificar el estilo de texto del patrón</a:t>
            </a:r>
          </a:p>
          <a:p>
            <a:pPr lvl="1"/>
            <a:r>
              <a:rPr lang="es-ES_tradnl" altLang="es-ES" noProof="0"/>
              <a:t>Segundo nivel</a:t>
            </a:r>
          </a:p>
          <a:p>
            <a:pPr lvl="2"/>
            <a:r>
              <a:rPr lang="es-ES_tradnl" altLang="es-ES" noProof="0"/>
              <a:t>Tercer nivel</a:t>
            </a:r>
          </a:p>
          <a:p>
            <a:pPr lvl="3"/>
            <a:r>
              <a:rPr lang="es-ES_tradnl" altLang="es-ES" noProof="0"/>
              <a:t>Cuarto nivel</a:t>
            </a:r>
          </a:p>
          <a:p>
            <a:pPr lvl="4"/>
            <a:r>
              <a:rPr lang="es-ES_tradnl" alt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4AA65EF-9F46-41DB-A2E0-A5518824C30F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A65EF-9F46-41DB-A2E0-A5518824C30F}" type="slidenum">
              <a:rPr lang="es-ES_tradnl" altLang="es-ES" smtClean="0"/>
              <a:pPr>
                <a:defRPr/>
              </a:pPr>
              <a:t>1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995339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O - CI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9" y="3017708"/>
            <a:ext cx="775883" cy="30278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3003798"/>
            <a:ext cx="688801" cy="344401"/>
          </a:xfrm>
          <a:prstGeom prst="rect">
            <a:avLst/>
          </a:prstGeom>
        </p:spPr>
      </p:pic>
      <p:sp>
        <p:nvSpPr>
          <p:cNvPr id="11" name="Marcador de contenido 10"/>
          <p:cNvSpPr>
            <a:spLocks noGrp="1"/>
          </p:cNvSpPr>
          <p:nvPr>
            <p:ph sz="quarter" idx="10" hasCustomPrompt="1"/>
          </p:nvPr>
        </p:nvSpPr>
        <p:spPr>
          <a:xfrm>
            <a:off x="2555876" y="4220807"/>
            <a:ext cx="4686300" cy="247650"/>
          </a:xfrm>
        </p:spPr>
        <p:txBody>
          <a:bodyPr/>
          <a:lstStyle>
            <a:lvl1pPr marL="0" indent="0">
              <a:buNone/>
              <a:defRPr sz="1200" baseline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s-ES" dirty="0" smtClean="0"/>
              <a:t>Cargo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555876" y="2499742"/>
            <a:ext cx="6019922" cy="1353280"/>
          </a:xfrm>
        </p:spPr>
        <p:txBody>
          <a:bodyPr/>
          <a:lstStyle>
            <a:lvl1pPr algn="l">
              <a:defRPr sz="2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Incluir aquí el título de la ponencia. Ajustar tamaño de letra si es necesario.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555776" y="3892120"/>
            <a:ext cx="4686399" cy="328906"/>
          </a:xfrm>
        </p:spPr>
        <p:txBody>
          <a:bodyPr/>
          <a:lstStyle>
            <a:lvl1pPr marL="0" indent="0" algn="l">
              <a:buNone/>
              <a:defRPr sz="1800" b="1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Nombre de ponente</a:t>
            </a:r>
            <a:endParaRPr lang="es-ES_tradnl" dirty="0"/>
          </a:p>
        </p:txBody>
      </p:sp>
      <p:sp>
        <p:nvSpPr>
          <p:cNvPr id="10" name="CuadroTexto 9"/>
          <p:cNvSpPr txBox="1"/>
          <p:nvPr userDrawn="1"/>
        </p:nvSpPr>
        <p:spPr>
          <a:xfrm>
            <a:off x="323529" y="2828711"/>
            <a:ext cx="1512168" cy="107722"/>
          </a:xfrm>
          <a:prstGeom prst="rect">
            <a:avLst/>
          </a:prstGeom>
          <a:solidFill>
            <a:srgbClr val="898989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es-ES" sz="700" b="0" dirty="0" smtClean="0">
                <a:solidFill>
                  <a:schemeClr val="bg1"/>
                </a:solidFill>
              </a:rPr>
              <a:t>Organizan:</a:t>
            </a:r>
            <a:endParaRPr lang="es-ES" sz="700" b="0" dirty="0">
              <a:solidFill>
                <a:schemeClr val="bg1"/>
              </a:solidFill>
            </a:endParaRP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1" hasCustomPrompt="1"/>
          </p:nvPr>
        </p:nvSpPr>
        <p:spPr>
          <a:xfrm>
            <a:off x="2555875" y="4468813"/>
            <a:ext cx="4686300" cy="263525"/>
          </a:xfrm>
        </p:spPr>
        <p:txBody>
          <a:bodyPr/>
          <a:lstStyle>
            <a:lvl1pPr marL="0" indent="0">
              <a:buNone/>
              <a:defRPr lang="es-ES" sz="1200" kern="1200" baseline="0" dirty="0">
                <a:solidFill>
                  <a:srgbClr val="89898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s-ES" dirty="0" smtClean="0"/>
              <a:t>Empresa / organización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2593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B4911-5BE9-4A08-8D0C-3F918957F7C0}" type="datetime1">
              <a:rPr lang="es-ES_tradnl" altLang="es-ES"/>
              <a:pPr>
                <a:defRPr/>
              </a:pPr>
              <a:t>23/09/2021</a:t>
            </a:fld>
            <a:endParaRPr lang="es-ES_tradnl" alt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028BA-6F6D-49C1-ACBD-CE4B6CD730BD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482886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0A90C-27E9-4737-9D1B-EFB85FD459DA}" type="datetime1">
              <a:rPr lang="es-ES_tradnl" altLang="es-ES"/>
              <a:pPr>
                <a:defRPr/>
              </a:pPr>
              <a:t>23/09/2021</a:t>
            </a:fld>
            <a:endParaRPr lang="es-ES_tradnl" alt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30568-B128-44DD-B7A7-7A8390B6B70A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912056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A0688-CD25-4D1F-8EC9-559B62FD1504}" type="datetime1">
              <a:rPr lang="es-ES_tradnl" altLang="es-ES"/>
              <a:pPr>
                <a:defRPr/>
              </a:pPr>
              <a:t>23/09/2021</a:t>
            </a:fld>
            <a:endParaRPr lang="es-ES_tradnl" alt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376D9-C4DE-4A4A-98FD-4009AE5B9B9A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661549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B1F95-DFE0-40DB-B5E2-70E1DDCF690C}" type="datetime1">
              <a:rPr lang="es-ES_tradnl" altLang="es-ES"/>
              <a:pPr>
                <a:defRPr/>
              </a:pPr>
              <a:t>23/09/2021</a:t>
            </a:fld>
            <a:endParaRPr lang="es-ES_tradnl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7FDF7-D852-4014-8156-39F3D4B96909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410698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74EB5-3C23-495E-A626-96392DD0EBD1}" type="datetime1">
              <a:rPr lang="es-ES_tradnl" altLang="es-ES"/>
              <a:pPr>
                <a:defRPr/>
              </a:pPr>
              <a:t>23/09/2021</a:t>
            </a:fld>
            <a:endParaRPr lang="es-ES_tradnl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9E982-2782-4018-BB70-A741DA41F468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4249082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IDOS CIB 202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23478"/>
            <a:ext cx="6840760" cy="349151"/>
          </a:xfrm>
        </p:spPr>
        <p:txBody>
          <a:bodyPr/>
          <a:lstStyle>
            <a:lvl1pPr algn="l">
              <a:defRPr sz="1600" baseline="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5738" y="1347614"/>
            <a:ext cx="8229600" cy="30243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7" name="Marcador de contenido 2"/>
          <p:cNvSpPr>
            <a:spLocks noGrp="1"/>
          </p:cNvSpPr>
          <p:nvPr>
            <p:ph idx="13"/>
          </p:nvPr>
        </p:nvSpPr>
        <p:spPr>
          <a:xfrm>
            <a:off x="442637" y="843559"/>
            <a:ext cx="8229600" cy="504055"/>
          </a:xfrm>
        </p:spPr>
        <p:txBody>
          <a:bodyPr/>
          <a:lstStyle>
            <a:lvl1pPr marL="0" indent="0">
              <a:buNone/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21C5B-AEF8-4058-8D43-B1BB79F781F4}" type="datetime1">
              <a:rPr lang="es-ES_tradnl" altLang="es-ES"/>
              <a:pPr>
                <a:defRPr/>
              </a:pPr>
              <a:t>23/09/2021</a:t>
            </a:fld>
            <a:endParaRPr lang="es-ES_tradnl" alt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DA2744-33DE-4543-B3ED-329F07237CD7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4079603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INAL - CIB 202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4270" y="538641"/>
            <a:ext cx="708415" cy="684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3967" y="221325"/>
            <a:ext cx="4212179" cy="129605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3059832" cy="5020023"/>
          </a:xfrm>
          <a:prstGeom prst="rect">
            <a:avLst/>
          </a:prstGeom>
        </p:spPr>
      </p:pic>
      <p:sp>
        <p:nvSpPr>
          <p:cNvPr id="26" name="CuadroTexto 25"/>
          <p:cNvSpPr txBox="1"/>
          <p:nvPr userDrawn="1"/>
        </p:nvSpPr>
        <p:spPr>
          <a:xfrm>
            <a:off x="2606960" y="2151658"/>
            <a:ext cx="673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GRACIAS</a:t>
            </a:r>
            <a:r>
              <a:rPr lang="es-ES" sz="2800" b="1" baseline="0" dirty="0" smtClean="0"/>
              <a:t> POR SU ATENCIÓN</a:t>
            </a:r>
            <a:endParaRPr lang="es-ES" sz="2800" b="1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7" hasCustomPrompt="1"/>
          </p:nvPr>
        </p:nvSpPr>
        <p:spPr>
          <a:xfrm>
            <a:off x="3420091" y="3608001"/>
            <a:ext cx="4376848" cy="342783"/>
          </a:xfrm>
        </p:spPr>
        <p:txBody>
          <a:bodyPr/>
          <a:lstStyle>
            <a:lvl1pPr marL="0" indent="0">
              <a:buNone/>
              <a:defRPr lang="es-ES" sz="1600" b="1" kern="1200" dirty="0" smtClean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Nombre de ponente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9" hasCustomPrompt="1"/>
          </p:nvPr>
        </p:nvSpPr>
        <p:spPr>
          <a:xfrm>
            <a:off x="3420420" y="4518623"/>
            <a:ext cx="4376519" cy="288525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200" u="sng">
                <a:solidFill>
                  <a:srgbClr val="0000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smtClean="0"/>
              <a:t>Dirección Email</a:t>
            </a:r>
          </a:p>
        </p:txBody>
      </p:sp>
      <p:sp>
        <p:nvSpPr>
          <p:cNvPr id="18" name="Marcador de texto 6"/>
          <p:cNvSpPr>
            <a:spLocks noGrp="1"/>
          </p:cNvSpPr>
          <p:nvPr>
            <p:ph type="body" sz="quarter" idx="18" hasCustomPrompt="1"/>
          </p:nvPr>
        </p:nvSpPr>
        <p:spPr>
          <a:xfrm>
            <a:off x="3420091" y="3956717"/>
            <a:ext cx="4376848" cy="271218"/>
          </a:xfrm>
        </p:spPr>
        <p:txBody>
          <a:bodyPr/>
          <a:lstStyle>
            <a:lvl1pPr marL="0" indent="0">
              <a:buNone/>
              <a:defRPr lang="es-ES" sz="1200" b="0" kern="1200" dirty="0" smtClean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Cargo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0" hasCustomPrompt="1"/>
          </p:nvPr>
        </p:nvSpPr>
        <p:spPr>
          <a:xfrm>
            <a:off x="3419872" y="4231286"/>
            <a:ext cx="4376738" cy="287337"/>
          </a:xfrm>
        </p:spPr>
        <p:txBody>
          <a:bodyPr/>
          <a:lstStyle>
            <a:lvl1pPr marL="0" indent="0">
              <a:buNone/>
              <a:defRPr lang="es-ES" sz="1200" b="0" kern="1200" dirty="0" smtClean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457200" indent="0">
              <a:buNone/>
              <a:defRPr lang="es-ES" sz="1200" b="0" kern="1200" dirty="0" smtClean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914400" indent="0">
              <a:buNone/>
              <a:defRPr lang="es-ES" sz="1200" b="0" kern="1200" dirty="0" smtClean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371600" indent="0">
              <a:buNone/>
              <a:defRPr lang="es-ES" sz="1200" b="0" kern="1200" dirty="0" smtClean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1828800" indent="0">
              <a:buNone/>
              <a:defRPr lang="es-ES" sz="1200" b="0" kern="1200" dirty="0" smtClean="0">
                <a:solidFill>
                  <a:srgbClr val="7F7F7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 smtClean="0"/>
              <a:t>Empresa / Organización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2392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C4F4E-BE29-4B7C-9E93-76F6B2CCF500}" type="datetime1">
              <a:rPr lang="es-ES_tradnl" altLang="es-ES"/>
              <a:pPr>
                <a:defRPr/>
              </a:pPr>
              <a:t>23/09/2021</a:t>
            </a:fld>
            <a:endParaRPr lang="es-ES_tradnl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D1001-0369-4C0C-A871-7054E49661B6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58004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EF915-ADF6-49D4-99D2-6B228511115F}" type="datetime1">
              <a:rPr lang="es-ES_tradnl" altLang="es-ES"/>
              <a:pPr>
                <a:defRPr/>
              </a:pPr>
              <a:t>23/09/2021</a:t>
            </a:fld>
            <a:endParaRPr lang="es-ES_tradnl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4928A-6DE8-4B8A-B227-B64BDA750892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98729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26140-A151-43A9-ABF3-073EB22356CD}" type="datetime1">
              <a:rPr lang="es-ES_tradnl" altLang="es-ES"/>
              <a:pPr>
                <a:defRPr/>
              </a:pPr>
              <a:t>23/09/2021</a:t>
            </a:fld>
            <a:endParaRPr lang="es-ES_tradnl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B2DD8-E797-4F0F-8BF8-164473D60AE0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677131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69438-C945-4FF2-A2F5-7610A7EF586A}" type="datetime1">
              <a:rPr lang="es-ES_tradnl" altLang="es-ES"/>
              <a:pPr>
                <a:defRPr/>
              </a:pPr>
              <a:t>23/09/2021</a:t>
            </a:fld>
            <a:endParaRPr lang="es-ES_tradnl" alt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DDA62-9219-477B-9D6C-214501746F6B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65836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1A7E9-DFC0-462F-A31D-3162B1960E2A}" type="datetime1">
              <a:rPr lang="es-ES_tradnl" altLang="es-ES"/>
              <a:pPr>
                <a:defRPr/>
              </a:pPr>
              <a:t>23/09/2021</a:t>
            </a:fld>
            <a:endParaRPr lang="es-ES_tradnl" alt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645C7-D066-491C-ADC6-122C5E197763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957436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CCB07-CE2F-4C2D-A892-2F50B30D37F9}" type="datetime1">
              <a:rPr lang="es-ES_tradnl" altLang="es-ES"/>
              <a:pPr>
                <a:defRPr/>
              </a:pPr>
              <a:t>23/09/2021</a:t>
            </a:fld>
            <a:endParaRPr lang="es-ES_tradnl" alt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27207-D3C7-4352-BA2F-6C0870DC0984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74873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smtClean="0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smtClean="0"/>
              <a:t>Haga clic para modificar el estilo de texto del patrón</a:t>
            </a:r>
          </a:p>
          <a:p>
            <a:pPr lvl="1"/>
            <a:r>
              <a:rPr lang="es-ES_tradnl" altLang="es-ES" smtClean="0"/>
              <a:t>Segundo nivel</a:t>
            </a:r>
          </a:p>
          <a:p>
            <a:pPr lvl="2"/>
            <a:r>
              <a:rPr lang="es-ES_tradnl" altLang="es-ES" smtClean="0"/>
              <a:t>Tercer nivel</a:t>
            </a:r>
          </a:p>
          <a:p>
            <a:pPr lvl="3"/>
            <a:r>
              <a:rPr lang="es-ES_tradnl" altLang="es-ES" smtClean="0"/>
              <a:t>Cuarto nivel</a:t>
            </a:r>
          </a:p>
          <a:p>
            <a:pPr lvl="4"/>
            <a:r>
              <a:rPr lang="es-ES_tradnl" altLang="es-ES" smtClean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5A9DA0B-2C5B-4B2C-9FA3-6CE4BDAA4115}" type="datetime1">
              <a:rPr lang="es-ES_tradnl" altLang="es-ES"/>
              <a:pPr>
                <a:defRPr/>
              </a:pPr>
              <a:t>23/09/2021</a:t>
            </a:fld>
            <a:endParaRPr lang="es-ES_tradnl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FA63CA9-CE82-4065-8071-116E959990FA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9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ES" dirty="0" smtClean="0"/>
              <a:t>Coordinador Región Caribe-Pacífico H2TRANSEL</a:t>
            </a:r>
            <a:endParaRPr lang="es-E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H2TRANSEL_Hidrógeno: producción y usos en el transporte y sector eléctrico</a:t>
            </a:r>
            <a:endParaRPr lang="es-ES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Fausto </a:t>
            </a:r>
            <a:r>
              <a:rPr lang="es-ES" dirty="0" err="1" smtClean="0"/>
              <a:t>Posso</a:t>
            </a:r>
            <a:r>
              <a:rPr lang="es-ES" dirty="0" smtClean="0"/>
              <a:t> Rivera</a:t>
            </a:r>
            <a:endParaRPr lang="es-ES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Universidad de Santander-Colombia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13127"/>
            <a:ext cx="1905266" cy="619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23478"/>
            <a:ext cx="6984776" cy="349151"/>
          </a:xfrm>
        </p:spPr>
        <p:txBody>
          <a:bodyPr/>
          <a:lstStyle/>
          <a:p>
            <a:r>
              <a:rPr lang="es-E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H2TRANSEL_Hidrógeno: producción y usos en el transporte y sector eléctrico</a:t>
            </a:r>
            <a:endParaRPr lang="en-US" sz="1400" dirty="0"/>
          </a:p>
        </p:txBody>
      </p:sp>
      <p:graphicFrame>
        <p:nvGraphicFramePr>
          <p:cNvPr id="5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605664"/>
              </p:ext>
            </p:extLst>
          </p:nvPr>
        </p:nvGraphicFramePr>
        <p:xfrm>
          <a:off x="395537" y="1059582"/>
          <a:ext cx="8496943" cy="3274031"/>
        </p:xfrm>
        <a:graphic>
          <a:graphicData uri="http://schemas.openxmlformats.org/drawingml/2006/table">
            <a:tbl>
              <a:tblPr/>
              <a:tblGrid>
                <a:gridCol w="4104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b="1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TEMA</a:t>
                      </a:r>
                      <a:endParaRPr lang="es-ES" sz="16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600" b="1" dirty="0">
                          <a:solidFill>
                            <a:schemeClr val="tx2"/>
                          </a:solidFill>
                          <a:latin typeface="Calibri"/>
                          <a:ea typeface="Calibri"/>
                          <a:cs typeface="Times New Roman"/>
                        </a:rPr>
                        <a:t>COORDINADOR</a:t>
                      </a:r>
                      <a:endParaRPr lang="es-ES" sz="16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Electrolizadores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para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uso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industrial y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almacenamiento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Maria José </a:t>
                      </a:r>
                      <a:r>
                        <a:rPr lang="es-AR" sz="1400" b="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Lavorante</a:t>
                      </a:r>
                      <a:r>
                        <a:rPr lang="es-AR" sz="1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; </a:t>
                      </a:r>
                      <a:r>
                        <a:rPr lang="es-AR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mlavorante@citedef.gob.ar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Producción de hidrógeno de renovables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L.J. </a:t>
                      </a:r>
                      <a:r>
                        <a:rPr lang="es-AR" sz="1400" b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Alemany</a:t>
                      </a:r>
                      <a:r>
                        <a:rPr lang="es-AR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AR" sz="1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Arrebola; luijo@una.es</a:t>
                      </a:r>
                      <a:endParaRPr lang="es-AR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Johanna </a:t>
                      </a:r>
                      <a:r>
                        <a:rPr lang="es-AR" sz="1400" b="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Sanchez</a:t>
                      </a:r>
                      <a:r>
                        <a:rPr lang="es-AR" sz="1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; </a:t>
                      </a:r>
                      <a:r>
                        <a:rPr lang="es-AR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jhoanna.sanchez@ucuenca.edu.ec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Mezclas CNG/ Hidrogeno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Marcelo Fermepin </a:t>
                      </a:r>
                      <a:r>
                        <a:rPr lang="es-AR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marcelo.fermepin@airliquide.com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Pilas de combustible</a:t>
                      </a:r>
                      <a:r>
                        <a:rPr lang="es-AR" sz="1400" b="0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AR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PEM y SOFC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Eduardo </a:t>
                      </a:r>
                      <a:r>
                        <a:rPr lang="es-AR" sz="1400" b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Lopez</a:t>
                      </a:r>
                      <a:r>
                        <a:rPr lang="es-AR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AR" sz="1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González; </a:t>
                      </a:r>
                      <a:r>
                        <a:rPr lang="es-AR" sz="1400" b="0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lopezge@inta.es</a:t>
                      </a:r>
                      <a:endParaRPr lang="es-E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Aplicaciones vehiculares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Guillermo García </a:t>
                      </a:r>
                      <a:r>
                        <a:rPr lang="es-AR" sz="1400" b="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Spino</a:t>
                      </a:r>
                      <a:r>
                        <a:rPr lang="es-AR" sz="1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; </a:t>
                      </a:r>
                      <a:r>
                        <a:rPr lang="es-AR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ggarciasapino@gmail.com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Mercados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emergentes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Logística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Fausto </a:t>
                      </a:r>
                      <a:r>
                        <a:rPr lang="es-AR" sz="1400" b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Posso</a:t>
                      </a:r>
                      <a:r>
                        <a:rPr lang="es-AR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Rivera </a:t>
                      </a:r>
                      <a:r>
                        <a:rPr lang="es-AR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directormgcti@udes.edu.co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Almacenamiento y Transporte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Zulamita</a:t>
                      </a:r>
                      <a:r>
                        <a:rPr lang="es-AR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AR" sz="1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Zapata; </a:t>
                      </a:r>
                      <a:r>
                        <a:rPr lang="es-AR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Zulamita.zapata@upb.edu.co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Distribucion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seguridad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marco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regulatorio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Julio </a:t>
                      </a:r>
                      <a:r>
                        <a:rPr lang="es-AR" sz="1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Vasallo; </a:t>
                      </a:r>
                      <a:r>
                        <a:rPr lang="es-AR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jvassallo@ina.gob.ar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9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Educación y capacitación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Fabiana </a:t>
                      </a:r>
                      <a:r>
                        <a:rPr lang="es-AR" sz="1400" b="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Gennari</a:t>
                      </a:r>
                      <a:r>
                        <a:rPr lang="es-AR" sz="14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; </a:t>
                      </a:r>
                      <a:r>
                        <a:rPr lang="es-AR" sz="1400" b="0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gennari.fabiana36@gmail.com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395" y="0"/>
            <a:ext cx="1624605" cy="649995"/>
          </a:xfrm>
          <a:prstGeom prst="rect">
            <a:avLst/>
          </a:prstGeom>
        </p:spPr>
      </p:pic>
      <p:sp>
        <p:nvSpPr>
          <p:cNvPr id="6" name="Marcador de contenido 3"/>
          <p:cNvSpPr>
            <a:spLocks noGrp="1"/>
          </p:cNvSpPr>
          <p:nvPr>
            <p:ph idx="13"/>
          </p:nvPr>
        </p:nvSpPr>
        <p:spPr>
          <a:xfrm>
            <a:off x="528649" y="555526"/>
            <a:ext cx="8147807" cy="535483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s-ES" b="0" dirty="0" smtClean="0"/>
              <a:t>Organización de la red. Subredes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223439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524696"/>
              </p:ext>
            </p:extLst>
          </p:nvPr>
        </p:nvGraphicFramePr>
        <p:xfrm>
          <a:off x="467544" y="1231022"/>
          <a:ext cx="7848872" cy="822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947301096"/>
                    </a:ext>
                  </a:extLst>
                </a:gridCol>
              </a:tblGrid>
              <a:tr h="242570">
                <a:tc>
                  <a:txBody>
                    <a:bodyPr/>
                    <a:lstStyle/>
                    <a:p>
                      <a:pPr marL="285750" indent="-28575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WEB-Meeting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(kick-off)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grupos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la red para </a:t>
                      </a:r>
                      <a:r>
                        <a:rPr lang="en-GB" sz="1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definir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 Plan de </a:t>
                      </a:r>
                      <a:r>
                        <a:rPr lang="en-GB" sz="1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Acción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</a:t>
                      </a:r>
                      <a:r>
                        <a:rPr lang="en-GB" sz="1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Hidrógeno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</a:t>
                      </a:r>
                      <a:r>
                        <a:rPr lang="en-GB" sz="1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Iberoamérica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la </a:t>
                      </a:r>
                      <a:r>
                        <a:rPr lang="en-GB" sz="1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Hoja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Ruta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propia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la RED</a:t>
                      </a:r>
                      <a:r>
                        <a:rPr lang="en-GB" sz="1800" b="0" dirty="0">
                          <a:solidFill>
                            <a:srgbClr val="00743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es-AR" sz="1800" b="0" dirty="0">
                        <a:solidFill>
                          <a:srgbClr val="00743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036171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791184"/>
              </p:ext>
            </p:extLst>
          </p:nvPr>
        </p:nvGraphicFramePr>
        <p:xfrm>
          <a:off x="414263" y="2108830"/>
          <a:ext cx="8046169" cy="822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46169">
                  <a:extLst>
                    <a:ext uri="{9D8B030D-6E8A-4147-A177-3AD203B41FA5}">
                      <a16:colId xmlns:a16="http://schemas.microsoft.com/office/drawing/2014/main" val="34641254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85750" indent="-28575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fr-BE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Creación de la</a:t>
                      </a:r>
                      <a:r>
                        <a:rPr lang="fr-BE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BE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Plataforma Virtual de la Red, con el </a:t>
                      </a:r>
                      <a:r>
                        <a:rPr lang="fr-BE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WEB-site </a:t>
                      </a:r>
                      <a:r>
                        <a:rPr lang="fr-BE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como nodo robusto, repositorio de documentación y actividades. Incorporación a redes sociales</a:t>
                      </a:r>
                      <a:endParaRPr lang="es-AR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157908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358206" y="3651870"/>
            <a:ext cx="831825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>
                <a:ea typeface="Times New Roman" panose="02020603050405020304" pitchFamily="18" charset="0"/>
                <a:cs typeface="Times New Roman" panose="02020603050405020304" pitchFamily="18" charset="0"/>
              </a:rPr>
              <a:t>Creación de una Plataforma Tecnológica de Cooperación sobre Tecnologías del Hidrógeno y conexión con otras plataformas tecnológicas</a:t>
            </a:r>
            <a:endParaRPr lang="es-AR" dirty="0"/>
          </a:p>
        </p:txBody>
      </p:sp>
      <p:sp>
        <p:nvSpPr>
          <p:cNvPr id="8" name="Rectángulo 7"/>
          <p:cNvSpPr/>
          <p:nvPr/>
        </p:nvSpPr>
        <p:spPr>
          <a:xfrm>
            <a:off x="374118" y="3075806"/>
            <a:ext cx="794229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>
                <a:ea typeface="Times New Roman" panose="02020603050405020304" pitchFamily="18" charset="0"/>
                <a:cs typeface="Times New Roman" panose="02020603050405020304" pitchFamily="18" charset="0"/>
              </a:rPr>
              <a:t>Dictado de un </a:t>
            </a:r>
            <a:r>
              <a:rPr lang="es-E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seminario </a:t>
            </a:r>
            <a:r>
              <a:rPr lang="es-ES" dirty="0">
                <a:ea typeface="Times New Roman" panose="02020603050405020304" pitchFamily="18" charset="0"/>
                <a:cs typeface="Times New Roman" panose="02020603050405020304" pitchFamily="18" charset="0"/>
              </a:rPr>
              <a:t>sobre Economía del Hidrógeno</a:t>
            </a:r>
            <a:endParaRPr lang="es-AR" dirty="0"/>
          </a:p>
        </p:txBody>
      </p:sp>
      <p:sp>
        <p:nvSpPr>
          <p:cNvPr id="9" name="CuadroTexto 8"/>
          <p:cNvSpPr txBox="1"/>
          <p:nvPr/>
        </p:nvSpPr>
        <p:spPr>
          <a:xfrm>
            <a:off x="1907704" y="69025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ACTIVIDADES </a:t>
            </a:r>
            <a:r>
              <a:rPr lang="es-AR" dirty="0" smtClean="0"/>
              <a:t>PREVISTAS 2021</a:t>
            </a:r>
            <a:endParaRPr lang="es-AR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H2TRANSEL_Hidrógeno: producción y usos en el transporte y sector eléctrico</a:t>
            </a:r>
            <a:endParaRPr lang="en-US" sz="14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395" y="0"/>
            <a:ext cx="1624605" cy="64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35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ES" dirty="0" smtClean="0"/>
              <a:t>Fausto </a:t>
            </a:r>
            <a:r>
              <a:rPr lang="es-ES" dirty="0" err="1" smtClean="0"/>
              <a:t>Posso</a:t>
            </a:r>
            <a:r>
              <a:rPr lang="es-ES" dirty="0" smtClean="0"/>
              <a:t> Rivera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s-ES" dirty="0" smtClean="0"/>
              <a:t>fpossorhotmail.com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ES" dirty="0" smtClean="0"/>
              <a:t>Coordinador Región Caribe-Pacífico H2TRANSEL</a:t>
            </a:r>
            <a:endParaRPr lang="es-ES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s-ES" dirty="0" smtClean="0"/>
              <a:t>Universidad de Santander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496" y="2965239"/>
            <a:ext cx="1905266" cy="61921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365" y="3483825"/>
            <a:ext cx="1106490" cy="105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00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755576" y="123478"/>
            <a:ext cx="6840760" cy="349151"/>
          </a:xfrm>
        </p:spPr>
        <p:txBody>
          <a:bodyPr/>
          <a:lstStyle/>
          <a:p>
            <a:r>
              <a:rPr lang="es-E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H2TRANSEL_Hidrógeno: producción y usos en el transporte y sector eléctrico</a:t>
            </a:r>
            <a:endParaRPr lang="es-ES" sz="1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0"/>
            <a:ext cx="1547664" cy="619211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868235925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Marcador de contenido 3"/>
          <p:cNvSpPr>
            <a:spLocks noGrp="1"/>
          </p:cNvSpPr>
          <p:nvPr>
            <p:ph idx="13"/>
          </p:nvPr>
        </p:nvSpPr>
        <p:spPr>
          <a:xfrm>
            <a:off x="6876256" y="987574"/>
            <a:ext cx="2088232" cy="792088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Redes de Conocimiento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769057"/>
            <a:ext cx="2021210" cy="101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7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H2TRANSEL_Hidrógeno: producción y usos en el transporte y sector eléctrico</a:t>
            </a:r>
            <a:endParaRPr lang="es-ES" sz="1400" dirty="0"/>
          </a:p>
        </p:txBody>
      </p:sp>
      <p:sp>
        <p:nvSpPr>
          <p:cNvPr id="6150" name="CuadroTexto 5"/>
          <p:cNvSpPr txBox="1">
            <a:spLocks noChangeArrowheads="1"/>
          </p:cNvSpPr>
          <p:nvPr/>
        </p:nvSpPr>
        <p:spPr bwMode="auto">
          <a:xfrm>
            <a:off x="287338" y="161925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B3822914-19E3-4956-AE6A-5F0E95082498}" type="slidenum">
              <a:rPr lang="es-ES_tradnl" altLang="es-ES" sz="1500" b="1" smtClean="0">
                <a:solidFill>
                  <a:srgbClr val="7F7F7F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s-ES_tradnl" altLang="es-ES" sz="1500" b="1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395" y="0"/>
            <a:ext cx="1624605" cy="64999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72629"/>
            <a:ext cx="3096344" cy="4032104"/>
          </a:xfrm>
          <a:prstGeom prst="rect">
            <a:avLst/>
          </a:prstGeom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3853767" y="2246550"/>
            <a:ext cx="22304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+300 investigadores, profesionales y estudiantes de posgrado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brir llave 9"/>
          <p:cNvSpPr/>
          <p:nvPr/>
        </p:nvSpPr>
        <p:spPr>
          <a:xfrm>
            <a:off x="6102372" y="1851670"/>
            <a:ext cx="497770" cy="2160240"/>
          </a:xfrm>
          <a:prstGeom prst="leftBrace">
            <a:avLst>
              <a:gd name="adj1" fmla="val 8333"/>
              <a:gd name="adj2" fmla="val 50614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10"/>
          <p:cNvSpPr txBox="1"/>
          <p:nvPr/>
        </p:nvSpPr>
        <p:spPr>
          <a:xfrm>
            <a:off x="6660232" y="1851670"/>
            <a:ext cx="218926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dirty="0" smtClean="0">
                <a:latin typeface="Arial Narrow" panose="020B0606020202030204" pitchFamily="34" charset="0"/>
              </a:rPr>
              <a:t>13 países</a:t>
            </a:r>
          </a:p>
          <a:p>
            <a:pPr>
              <a:spcBef>
                <a:spcPts val="600"/>
              </a:spcBef>
            </a:pPr>
            <a:r>
              <a:rPr lang="es-ES" sz="2000" dirty="0" smtClean="0">
                <a:latin typeface="Arial Narrow" panose="020B0606020202030204" pitchFamily="34" charset="0"/>
              </a:rPr>
              <a:t>23 universidades</a:t>
            </a:r>
          </a:p>
          <a:p>
            <a:pPr>
              <a:spcBef>
                <a:spcPts val="600"/>
              </a:spcBef>
            </a:pPr>
            <a:r>
              <a:rPr lang="es-ES" sz="2000" dirty="0" smtClean="0">
                <a:latin typeface="Arial Narrow" panose="020B0606020202030204" pitchFamily="34" charset="0"/>
              </a:rPr>
              <a:t>7 centros tecnológicos</a:t>
            </a:r>
          </a:p>
          <a:p>
            <a:pPr>
              <a:spcBef>
                <a:spcPts val="600"/>
              </a:spcBef>
            </a:pPr>
            <a:r>
              <a:rPr lang="es-ES" sz="2000" dirty="0" smtClean="0">
                <a:latin typeface="Arial Narrow" panose="020B0606020202030204" pitchFamily="34" charset="0"/>
              </a:rPr>
              <a:t>4 empresas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580112" y="1194306"/>
            <a:ext cx="19442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COMPOSICIÓN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newable Hydrogen News: Power-to-Gas Mania Hits Ma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87574"/>
            <a:ext cx="4994920" cy="335492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23528" y="48057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dirty="0" smtClean="0">
                <a:solidFill>
                  <a:srgbClr val="007434"/>
                </a:solidFill>
              </a:rPr>
              <a:t>, y </a:t>
            </a:r>
            <a:endParaRPr lang="en-US" dirty="0"/>
          </a:p>
        </p:txBody>
      </p:sp>
      <p:sp>
        <p:nvSpPr>
          <p:cNvPr id="7" name="Rectángulo 6"/>
          <p:cNvSpPr/>
          <p:nvPr/>
        </p:nvSpPr>
        <p:spPr>
          <a:xfrm>
            <a:off x="2694947" y="555526"/>
            <a:ext cx="3754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dirty="0"/>
              <a:t>LA ECONOMIA DEL HIDROGENO</a:t>
            </a:r>
          </a:p>
        </p:txBody>
      </p:sp>
      <p:sp>
        <p:nvSpPr>
          <p:cNvPr id="8" name="Rectángulo 7"/>
          <p:cNvSpPr/>
          <p:nvPr/>
        </p:nvSpPr>
        <p:spPr>
          <a:xfrm>
            <a:off x="7020272" y="1729140"/>
            <a:ext cx="20954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</a:rPr>
              <a:t>Multidimensionalidad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020272" y="3219822"/>
            <a:ext cx="20265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</a:rPr>
              <a:t>Multidisciplinariedad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97548" y="1626354"/>
            <a:ext cx="13211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1600" dirty="0" err="1" smtClean="0">
                <a:solidFill>
                  <a:schemeClr val="tx2"/>
                </a:solidFill>
              </a:rPr>
              <a:t>Complejidad</a:t>
            </a:r>
            <a:endParaRPr lang="es-ES" sz="1600" dirty="0">
              <a:solidFill>
                <a:schemeClr val="tx2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31800" y="3003798"/>
            <a:ext cx="1162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1600" dirty="0" err="1" smtClean="0">
                <a:solidFill>
                  <a:schemeClr val="tx2"/>
                </a:solidFill>
              </a:rPr>
              <a:t>Globalidad</a:t>
            </a:r>
            <a:endParaRPr lang="es-ES" sz="1600" dirty="0">
              <a:solidFill>
                <a:schemeClr val="tx2"/>
              </a:solidFill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H2TRANSEL_Hidrógeno: producción y usos en el transporte y sector eléctrico</a:t>
            </a:r>
            <a:endParaRPr lang="es-ES" sz="14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0"/>
            <a:ext cx="1547664" cy="6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56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E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H2TRANSEL_Hidrógeno: producción y usos en el transporte y sector eléctrico</a:t>
            </a:r>
            <a:endParaRPr lang="en-US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5738" y="1635646"/>
            <a:ext cx="8446742" cy="23042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Las </a:t>
            </a:r>
            <a:r>
              <a:rPr lang="en-US" dirty="0" err="1" smtClean="0">
                <a:solidFill>
                  <a:srgbClr val="002060"/>
                </a:solidFill>
              </a:rPr>
              <a:t>tecnologías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de </a:t>
            </a:r>
            <a:r>
              <a:rPr lang="en-US" dirty="0" err="1" smtClean="0">
                <a:solidFill>
                  <a:srgbClr val="002060"/>
                </a:solidFill>
              </a:rPr>
              <a:t>producción</a:t>
            </a:r>
            <a:r>
              <a:rPr lang="en-US" dirty="0" smtClean="0">
                <a:solidFill>
                  <a:srgbClr val="002060"/>
                </a:solidFill>
              </a:rPr>
              <a:t> de H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actuales</a:t>
            </a:r>
            <a:r>
              <a:rPr lang="en-US" dirty="0">
                <a:solidFill>
                  <a:srgbClr val="002060"/>
                </a:solidFill>
              </a:rPr>
              <a:t> y </a:t>
            </a:r>
            <a:r>
              <a:rPr lang="en-US" dirty="0" err="1" smtClean="0">
                <a:solidFill>
                  <a:srgbClr val="002060"/>
                </a:solidFill>
              </a:rPr>
              <a:t>futuras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especialmente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las de </a:t>
            </a:r>
            <a:r>
              <a:rPr lang="en-US" dirty="0" err="1" smtClean="0">
                <a:solidFill>
                  <a:srgbClr val="002060"/>
                </a:solidFill>
              </a:rPr>
              <a:t>origen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renovable</a:t>
            </a:r>
            <a:r>
              <a:rPr lang="en-US" dirty="0" smtClean="0">
                <a:solidFill>
                  <a:srgbClr val="002060"/>
                </a:solidFill>
              </a:rPr>
              <a:t> y no </a:t>
            </a:r>
            <a:r>
              <a:rPr lang="en-US" dirty="0" err="1" smtClean="0">
                <a:solidFill>
                  <a:srgbClr val="002060"/>
                </a:solidFill>
              </a:rPr>
              <a:t>contaminantes</a:t>
            </a:r>
            <a:endParaRPr lang="en-US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Los </a:t>
            </a:r>
            <a:r>
              <a:rPr lang="es-AR" dirty="0">
                <a:solidFill>
                  <a:srgbClr val="002060"/>
                </a:solidFill>
              </a:rPr>
              <a:t>avances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en el </a:t>
            </a:r>
            <a:r>
              <a:rPr lang="en-US" dirty="0" err="1">
                <a:solidFill>
                  <a:srgbClr val="002060"/>
                </a:solidFill>
              </a:rPr>
              <a:t>almacenamiento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smtClean="0">
                <a:solidFill>
                  <a:srgbClr val="002060"/>
                </a:solidFill>
              </a:rPr>
              <a:t>T&amp;D, </a:t>
            </a:r>
            <a:r>
              <a:rPr lang="en-US" dirty="0">
                <a:solidFill>
                  <a:srgbClr val="002060"/>
                </a:solidFill>
              </a:rPr>
              <a:t>la </a:t>
            </a:r>
            <a:r>
              <a:rPr lang="en-US" dirty="0" err="1">
                <a:solidFill>
                  <a:srgbClr val="002060"/>
                </a:solidFill>
              </a:rPr>
              <a:t>seguridad</a:t>
            </a:r>
            <a:r>
              <a:rPr lang="en-US" dirty="0">
                <a:solidFill>
                  <a:srgbClr val="002060"/>
                </a:solidFill>
              </a:rPr>
              <a:t> y </a:t>
            </a:r>
            <a:r>
              <a:rPr lang="en-US" dirty="0" err="1" smtClean="0">
                <a:solidFill>
                  <a:srgbClr val="002060"/>
                </a:solidFill>
              </a:rPr>
              <a:t>marco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regulatorio</a:t>
            </a:r>
            <a:r>
              <a:rPr lang="en-US" dirty="0" smtClean="0">
                <a:solidFill>
                  <a:srgbClr val="002060"/>
                </a:solidFill>
              </a:rPr>
              <a:t> del H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 .</a:t>
            </a:r>
            <a:endParaRPr lang="en-US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Las </a:t>
            </a:r>
            <a:r>
              <a:rPr lang="en-US" dirty="0" err="1">
                <a:solidFill>
                  <a:srgbClr val="002060"/>
                </a:solidFill>
              </a:rPr>
              <a:t>aplicaciones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como</a:t>
            </a:r>
            <a:r>
              <a:rPr lang="en-US" dirty="0">
                <a:solidFill>
                  <a:srgbClr val="002060"/>
                </a:solidFill>
              </a:rPr>
              <a:t> vector </a:t>
            </a:r>
            <a:r>
              <a:rPr lang="en-US" dirty="0" err="1">
                <a:solidFill>
                  <a:srgbClr val="002060"/>
                </a:solidFill>
              </a:rPr>
              <a:t>energético</a:t>
            </a:r>
            <a:r>
              <a:rPr lang="en-US" dirty="0">
                <a:solidFill>
                  <a:srgbClr val="002060"/>
                </a:solidFill>
              </a:rPr>
              <a:t>, en particular en </a:t>
            </a:r>
            <a:r>
              <a:rPr lang="en-US" dirty="0" smtClean="0">
                <a:solidFill>
                  <a:srgbClr val="002060"/>
                </a:solidFill>
              </a:rPr>
              <a:t>el </a:t>
            </a:r>
            <a:r>
              <a:rPr lang="en-US" dirty="0" err="1" smtClean="0">
                <a:solidFill>
                  <a:srgbClr val="002060"/>
                </a:solidFill>
              </a:rPr>
              <a:t>transporte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pesado</a:t>
            </a:r>
            <a:r>
              <a:rPr lang="en-US" dirty="0" smtClean="0">
                <a:solidFill>
                  <a:srgbClr val="002060"/>
                </a:solidFill>
              </a:rPr>
              <a:t>  </a:t>
            </a:r>
            <a:r>
              <a:rPr lang="en-US" dirty="0" err="1">
                <a:solidFill>
                  <a:srgbClr val="002060"/>
                </a:solidFill>
              </a:rPr>
              <a:t>camiones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trenes</a:t>
            </a:r>
            <a:r>
              <a:rPr lang="en-US" dirty="0">
                <a:solidFill>
                  <a:srgbClr val="002060"/>
                </a:solidFill>
              </a:rPr>
              <a:t>, autobuses, </a:t>
            </a:r>
            <a:r>
              <a:rPr lang="en-US" dirty="0" err="1">
                <a:solidFill>
                  <a:srgbClr val="002060"/>
                </a:solidFill>
              </a:rPr>
              <a:t>aviones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embarcaciones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r>
              <a:rPr lang="en-US" dirty="0" err="1" smtClean="0">
                <a:solidFill>
                  <a:srgbClr val="002060"/>
                </a:solidFill>
              </a:rPr>
              <a:t>Además</a:t>
            </a:r>
            <a:r>
              <a:rPr lang="en-US" dirty="0" smtClean="0">
                <a:solidFill>
                  <a:srgbClr val="002060"/>
                </a:solidFill>
              </a:rPr>
              <a:t> las </a:t>
            </a:r>
            <a:r>
              <a:rPr lang="en-US" dirty="0" err="1">
                <a:solidFill>
                  <a:srgbClr val="002060"/>
                </a:solidFill>
              </a:rPr>
              <a:t>aplicaciones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estacionarias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e </a:t>
            </a:r>
            <a:r>
              <a:rPr lang="en-US" dirty="0" err="1" smtClean="0">
                <a:solidFill>
                  <a:srgbClr val="002060"/>
                </a:solidFill>
              </a:rPr>
              <a:t>industriales</a:t>
            </a:r>
            <a:r>
              <a:rPr lang="en-US" dirty="0" smtClean="0">
                <a:solidFill>
                  <a:srgbClr val="002060"/>
                </a:solidFill>
              </a:rPr>
              <a:t> actuals del H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endParaRPr lang="en-US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Las </a:t>
            </a:r>
            <a:r>
              <a:rPr lang="en-US" dirty="0" err="1" smtClean="0">
                <a:solidFill>
                  <a:srgbClr val="002060"/>
                </a:solidFill>
              </a:rPr>
              <a:t>aplicaciones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en </a:t>
            </a:r>
            <a:r>
              <a:rPr lang="en-US" dirty="0" err="1">
                <a:solidFill>
                  <a:srgbClr val="002060"/>
                </a:solidFill>
              </a:rPr>
              <a:t>pilas</a:t>
            </a:r>
            <a:r>
              <a:rPr lang="en-US" dirty="0">
                <a:solidFill>
                  <a:srgbClr val="002060"/>
                </a:solidFill>
              </a:rPr>
              <a:t> de combustible PEM y </a:t>
            </a:r>
            <a:r>
              <a:rPr lang="en-US" dirty="0" smtClean="0">
                <a:solidFill>
                  <a:srgbClr val="002060"/>
                </a:solidFill>
              </a:rPr>
              <a:t>SOFC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1 CuadroTexto"/>
          <p:cNvSpPr txBox="1">
            <a:spLocks noGrp="1"/>
          </p:cNvSpPr>
          <p:nvPr>
            <p:ph idx="13"/>
          </p:nvPr>
        </p:nvSpPr>
        <p:spPr>
          <a:xfrm>
            <a:off x="442637" y="555526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0" dirty="0" smtClean="0"/>
              <a:t>OBJETIVO GENERAL</a:t>
            </a:r>
            <a:endParaRPr lang="es-ES" sz="2400" b="0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0"/>
            <a:ext cx="1547664" cy="619211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827584" y="1050290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AR" dirty="0">
                <a:cs typeface="Arial" panose="020B0604020202020204" pitchFamily="34" charset="0"/>
              </a:rPr>
              <a:t>Ser</a:t>
            </a:r>
            <a:r>
              <a:rPr lang="en-US" dirty="0">
                <a:cs typeface="Arial" panose="020B0604020202020204" pitchFamily="34" charset="0"/>
              </a:rPr>
              <a:t> un </a:t>
            </a:r>
            <a:r>
              <a:rPr lang="en-US" dirty="0" err="1">
                <a:cs typeface="Arial" panose="020B0604020202020204" pitchFamily="34" charset="0"/>
              </a:rPr>
              <a:t>foro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donde</a:t>
            </a:r>
            <a:r>
              <a:rPr lang="en-US" dirty="0" smtClean="0">
                <a:cs typeface="Arial" panose="020B0604020202020204" pitchFamily="34" charset="0"/>
              </a:rPr>
              <a:t> la </a:t>
            </a:r>
            <a:r>
              <a:rPr lang="en-US" dirty="0" err="1" smtClean="0">
                <a:cs typeface="Arial" panose="020B0604020202020204" pitchFamily="34" charset="0"/>
              </a:rPr>
              <a:t>comunidad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iberoamericana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analize</a:t>
            </a:r>
            <a:r>
              <a:rPr lang="en-US" dirty="0" smtClean="0">
                <a:cs typeface="Arial" panose="020B0604020202020204" pitchFamily="34" charset="0"/>
              </a:rPr>
              <a:t> y </a:t>
            </a:r>
            <a:r>
              <a:rPr lang="en-US" dirty="0" err="1" smtClean="0">
                <a:cs typeface="Arial" panose="020B0604020202020204" pitchFamily="34" charset="0"/>
              </a:rPr>
              <a:t>discuta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sobre</a:t>
            </a:r>
            <a:r>
              <a:rPr lang="en-US" dirty="0" smtClean="0">
                <a:cs typeface="Arial" panose="020B0604020202020204" pitchFamily="34" charset="0"/>
              </a:rPr>
              <a:t>: </a:t>
            </a:r>
            <a:endParaRPr lang="en-US" dirty="0">
              <a:solidFill>
                <a:srgbClr val="007434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225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5738" y="987574"/>
            <a:ext cx="8229600" cy="331236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err="1">
                <a:latin typeface="Arial Narrow" panose="020B0606020202030204" pitchFamily="34" charset="0"/>
              </a:rPr>
              <a:t>Optimizar</a:t>
            </a:r>
            <a:r>
              <a:rPr lang="en-US" dirty="0">
                <a:latin typeface="Arial Narrow" panose="020B0606020202030204" pitchFamily="34" charset="0"/>
              </a:rPr>
              <a:t> la planta </a:t>
            </a:r>
            <a:r>
              <a:rPr lang="en-US" dirty="0" err="1">
                <a:latin typeface="Arial Narrow" panose="020B0606020202030204" pitchFamily="34" charset="0"/>
              </a:rPr>
              <a:t>piloto</a:t>
            </a:r>
            <a:r>
              <a:rPr lang="en-US" dirty="0">
                <a:latin typeface="Arial Narrow" panose="020B0606020202030204" pitchFamily="34" charset="0"/>
              </a:rPr>
              <a:t> de </a:t>
            </a:r>
            <a:r>
              <a:rPr lang="en-US" dirty="0" err="1">
                <a:latin typeface="Arial Narrow" panose="020B0606020202030204" pitchFamily="34" charset="0"/>
              </a:rPr>
              <a:t>producción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</a:rPr>
              <a:t>y </a:t>
            </a:r>
            <a:r>
              <a:rPr lang="en-US" dirty="0" err="1" smtClean="0">
                <a:latin typeface="Arial Narrow" panose="020B0606020202030204" pitchFamily="34" charset="0"/>
              </a:rPr>
              <a:t>purificación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de </a:t>
            </a:r>
            <a:r>
              <a:rPr lang="en-US" dirty="0" smtClean="0">
                <a:latin typeface="Arial Narrow" panose="020B0606020202030204" pitchFamily="34" charset="0"/>
              </a:rPr>
              <a:t>H</a:t>
            </a:r>
            <a:r>
              <a:rPr lang="en-US" baseline="-25000" dirty="0" smtClean="0">
                <a:latin typeface="Arial Narrow" panose="020B0606020202030204" pitchFamily="34" charset="0"/>
              </a:rPr>
              <a:t>2</a:t>
            </a:r>
            <a:r>
              <a:rPr lang="en-US" dirty="0" smtClean="0">
                <a:latin typeface="Arial Narrow" panose="020B0606020202030204" pitchFamily="34" charset="0"/>
              </a:rPr>
              <a:t>, a </a:t>
            </a:r>
            <a:r>
              <a:rPr lang="en-US" dirty="0" err="1">
                <a:latin typeface="Arial Narrow" panose="020B0606020202030204" pitchFamily="34" charset="0"/>
              </a:rPr>
              <a:t>partir</a:t>
            </a:r>
            <a:r>
              <a:rPr lang="en-US" dirty="0">
                <a:latin typeface="Arial Narrow" panose="020B0606020202030204" pitchFamily="34" charset="0"/>
              </a:rPr>
              <a:t> de </a:t>
            </a:r>
            <a:r>
              <a:rPr lang="en-US" dirty="0" err="1">
                <a:latin typeface="Arial Narrow" panose="020B0606020202030204" pitchFamily="34" charset="0"/>
              </a:rPr>
              <a:t>alcoholes</a:t>
            </a:r>
            <a:r>
              <a:rPr lang="en-US" dirty="0">
                <a:latin typeface="Arial Narrow" panose="020B0606020202030204" pitchFamily="34" charset="0"/>
              </a:rPr>
              <a:t> o gas </a:t>
            </a:r>
            <a:r>
              <a:rPr lang="en-US" dirty="0" smtClean="0">
                <a:latin typeface="Arial Narrow" panose="020B0606020202030204" pitchFamily="34" charset="0"/>
              </a:rPr>
              <a:t>natural, </a:t>
            </a:r>
            <a:r>
              <a:rPr lang="en-US" dirty="0" err="1">
                <a:latin typeface="Arial Narrow" panose="020B0606020202030204" pitchFamily="34" charset="0"/>
              </a:rPr>
              <a:t>disponible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</a:rPr>
              <a:t>en la </a:t>
            </a:r>
            <a:r>
              <a:rPr lang="en-US" dirty="0">
                <a:latin typeface="Arial Narrow" panose="020B0606020202030204" pitchFamily="34" charset="0"/>
              </a:rPr>
              <a:t>Universidad de Buenos Aires.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 smtClean="0">
                <a:latin typeface="Arial Narrow" panose="020B0606020202030204" pitchFamily="34" charset="0"/>
              </a:rPr>
              <a:t>Desarrollar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un </a:t>
            </a:r>
            <a:r>
              <a:rPr lang="en-US" dirty="0" err="1">
                <a:latin typeface="Arial Narrow" panose="020B0606020202030204" pitchFamily="34" charset="0"/>
              </a:rPr>
              <a:t>prototipo</a:t>
            </a:r>
            <a:r>
              <a:rPr lang="en-US" dirty="0">
                <a:latin typeface="Arial Narrow" panose="020B0606020202030204" pitchFamily="34" charset="0"/>
              </a:rPr>
              <a:t> de pila SOFC para la </a:t>
            </a:r>
            <a:r>
              <a:rPr lang="en-US" dirty="0" err="1">
                <a:latin typeface="Arial Narrow" panose="020B0606020202030204" pitchFamily="34" charset="0"/>
              </a:rPr>
              <a:t>generación</a:t>
            </a:r>
            <a:r>
              <a:rPr lang="en-US" dirty="0">
                <a:latin typeface="Arial Narrow" panose="020B0606020202030204" pitchFamily="34" charset="0"/>
              </a:rPr>
              <a:t> de </a:t>
            </a:r>
            <a:r>
              <a:rPr lang="en-US" dirty="0" err="1">
                <a:latin typeface="Arial Narrow" panose="020B0606020202030204" pitchFamily="34" charset="0"/>
              </a:rPr>
              <a:t>electricidad</a:t>
            </a:r>
            <a:r>
              <a:rPr lang="en-US" dirty="0">
                <a:latin typeface="Arial Narrow" panose="020B0606020202030204" pitchFamily="34" charset="0"/>
              </a:rPr>
              <a:t> con </a:t>
            </a:r>
            <a:r>
              <a:rPr lang="en-US" dirty="0" err="1">
                <a:latin typeface="Arial Narrow" panose="020B0606020202030204" pitchFamily="34" charset="0"/>
              </a:rPr>
              <a:t>alta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eficiencia</a:t>
            </a:r>
            <a:r>
              <a:rPr lang="en-US" dirty="0">
                <a:latin typeface="Arial Narrow" panose="020B0606020202030204" pitchFamily="34" charset="0"/>
              </a:rPr>
              <a:t> y </a:t>
            </a:r>
            <a:r>
              <a:rPr lang="en-US" dirty="0" err="1">
                <a:latin typeface="Arial Narrow" panose="020B0606020202030204" pitchFamily="34" charset="0"/>
              </a:rPr>
              <a:t>bajo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impacto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ambiental</a:t>
            </a:r>
            <a:r>
              <a:rPr lang="en-US" dirty="0">
                <a:latin typeface="Arial Narrow" panose="020B0606020202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 smtClean="0">
                <a:latin typeface="Arial Narrow" panose="020B0606020202030204" pitchFamily="34" charset="0"/>
              </a:rPr>
              <a:t>Desarrollar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la </a:t>
            </a:r>
            <a:r>
              <a:rPr lang="en-US" dirty="0" err="1">
                <a:latin typeface="Arial Narrow" panose="020B0606020202030204" pitchFamily="34" charset="0"/>
              </a:rPr>
              <a:t>tecnología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</a:rPr>
              <a:t>CO</a:t>
            </a:r>
            <a:r>
              <a:rPr lang="en-US" baseline="-25000" dirty="0" smtClean="0">
                <a:latin typeface="Arial Narrow" panose="020B0606020202030204" pitchFamily="34" charset="0"/>
              </a:rPr>
              <a:t>2</a:t>
            </a:r>
            <a:r>
              <a:rPr lang="en-US" dirty="0" smtClean="0">
                <a:latin typeface="Arial Narrow" panose="020B0606020202030204" pitchFamily="34" charset="0"/>
              </a:rPr>
              <a:t>SR </a:t>
            </a:r>
            <a:r>
              <a:rPr lang="en-US" dirty="0">
                <a:latin typeface="Arial Narrow" panose="020B0606020202030204" pitchFamily="34" charset="0"/>
              </a:rPr>
              <a:t>(storage and regeneration</a:t>
            </a:r>
            <a:r>
              <a:rPr lang="en-US" dirty="0" smtClean="0">
                <a:latin typeface="Arial Narrow" panose="020B0606020202030204" pitchFamily="34" charset="0"/>
              </a:rPr>
              <a:t>), con </a:t>
            </a:r>
            <a:r>
              <a:rPr lang="en-US" dirty="0" err="1" smtClean="0">
                <a:latin typeface="Arial Narrow" panose="020B0606020202030204" pitchFamily="34" charset="0"/>
              </a:rPr>
              <a:t>captura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de CO</a:t>
            </a:r>
            <a:r>
              <a:rPr lang="en-US" baseline="-25000" dirty="0">
                <a:latin typeface="Arial Narrow" panose="020B0606020202030204" pitchFamily="34" charset="0"/>
              </a:rPr>
              <a:t>2</a:t>
            </a:r>
            <a:r>
              <a:rPr lang="en-US" dirty="0">
                <a:latin typeface="Arial Narrow" panose="020B0606020202030204" pitchFamily="34" charset="0"/>
              </a:rPr>
              <a:t> y </a:t>
            </a:r>
            <a:r>
              <a:rPr lang="en-US" dirty="0" err="1">
                <a:latin typeface="Arial Narrow" panose="020B0606020202030204" pitchFamily="34" charset="0"/>
              </a:rPr>
              <a:t>metano</a:t>
            </a:r>
            <a:r>
              <a:rPr lang="en-US" dirty="0">
                <a:latin typeface="Arial Narrow" panose="020B0606020202030204" pitchFamily="34" charset="0"/>
              </a:rPr>
              <a:t> y </a:t>
            </a:r>
            <a:r>
              <a:rPr lang="en-US" dirty="0" err="1">
                <a:latin typeface="Arial Narrow" panose="020B0606020202030204" pitchFamily="34" charset="0"/>
              </a:rPr>
              <a:t>producción</a:t>
            </a:r>
            <a:r>
              <a:rPr lang="en-US" dirty="0">
                <a:latin typeface="Arial Narrow" panose="020B0606020202030204" pitchFamily="34" charset="0"/>
              </a:rPr>
              <a:t> de H</a:t>
            </a:r>
            <a:r>
              <a:rPr lang="en-US" baseline="-25000" dirty="0">
                <a:latin typeface="Arial Narrow" panose="020B0606020202030204" pitchFamily="34" charset="0"/>
              </a:rPr>
              <a:t>2</a:t>
            </a:r>
            <a:r>
              <a:rPr lang="en-US" dirty="0">
                <a:latin typeface="Arial Narrow" panose="020B060602020203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>
                <a:latin typeface="Arial Narrow" panose="020B0606020202030204" pitchFamily="34" charset="0"/>
              </a:rPr>
              <a:t>Desarrollo </a:t>
            </a:r>
            <a:r>
              <a:rPr lang="es-ES" dirty="0">
                <a:latin typeface="Arial Narrow" panose="020B0606020202030204" pitchFamily="34" charset="0"/>
              </a:rPr>
              <a:t>y aplicación de una unidad-prototipo </a:t>
            </a:r>
            <a:r>
              <a:rPr lang="es-ES" dirty="0" smtClean="0">
                <a:latin typeface="Arial Narrow" panose="020B0606020202030204" pitchFamily="34" charset="0"/>
              </a:rPr>
              <a:t>para gasificación catalítica </a:t>
            </a:r>
            <a:r>
              <a:rPr lang="es-ES" dirty="0">
                <a:latin typeface="Arial Narrow" panose="020B0606020202030204" pitchFamily="34" charset="0"/>
              </a:rPr>
              <a:t>con CO</a:t>
            </a:r>
            <a:r>
              <a:rPr lang="es-ES" baseline="-25000" dirty="0">
                <a:latin typeface="Arial Narrow" panose="020B0606020202030204" pitchFamily="34" charset="0"/>
              </a:rPr>
              <a:t>2</a:t>
            </a:r>
            <a:r>
              <a:rPr lang="es-ES" dirty="0">
                <a:latin typeface="Arial Narrow" panose="020B0606020202030204" pitchFamily="34" charset="0"/>
              </a:rPr>
              <a:t> en dos </a:t>
            </a:r>
            <a:r>
              <a:rPr lang="es-ES" dirty="0" smtClean="0">
                <a:latin typeface="Arial Narrow" panose="020B0606020202030204" pitchFamily="34" charset="0"/>
              </a:rPr>
              <a:t>etapas </a:t>
            </a:r>
            <a:r>
              <a:rPr lang="es-ES" dirty="0">
                <a:latin typeface="Arial Narrow" panose="020B0606020202030204" pitchFamily="34" charset="0"/>
              </a:rPr>
              <a:t>como tecnología </a:t>
            </a:r>
            <a:r>
              <a:rPr lang="es-ES" dirty="0" smtClean="0">
                <a:latin typeface="Arial Narrow" panose="020B0606020202030204" pitchFamily="34" charset="0"/>
              </a:rPr>
              <a:t>sostenible </a:t>
            </a:r>
            <a:r>
              <a:rPr lang="es-ES" dirty="0">
                <a:latin typeface="Arial Narrow" panose="020B0606020202030204" pitchFamily="34" charset="0"/>
              </a:rPr>
              <a:t>para la producción de  gas combustible rico en </a:t>
            </a:r>
            <a:r>
              <a:rPr lang="es-ES" dirty="0" smtClean="0">
                <a:latin typeface="Arial Narrow" panose="020B0606020202030204" pitchFamily="34" charset="0"/>
              </a:rPr>
              <a:t>H</a:t>
            </a:r>
            <a:r>
              <a:rPr lang="es-ES" baseline="-25000" dirty="0" smtClean="0">
                <a:latin typeface="Arial Narrow" panose="020B0606020202030204" pitchFamily="34" charset="0"/>
              </a:rPr>
              <a:t>2</a:t>
            </a:r>
            <a:endParaRPr lang="es-ES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>
                <a:latin typeface="Arial Narrow" panose="020B0606020202030204" pitchFamily="34" charset="0"/>
              </a:rPr>
              <a:t>Desarrollo </a:t>
            </a:r>
            <a:r>
              <a:rPr lang="es-ES" dirty="0">
                <a:latin typeface="Arial Narrow" panose="020B0606020202030204" pitchFamily="34" charset="0"/>
              </a:rPr>
              <a:t>de un material almacenador de </a:t>
            </a:r>
            <a:r>
              <a:rPr lang="es-ES" dirty="0" smtClean="0">
                <a:latin typeface="Arial Narrow" panose="020B0606020202030204" pitchFamily="34" charset="0"/>
              </a:rPr>
              <a:t>H</a:t>
            </a:r>
            <a:r>
              <a:rPr lang="es-ES" baseline="-25000" dirty="0" smtClean="0">
                <a:latin typeface="Arial Narrow" panose="020B0606020202030204" pitchFamily="34" charset="0"/>
              </a:rPr>
              <a:t>2</a:t>
            </a:r>
            <a:r>
              <a:rPr lang="es-ES" dirty="0" smtClean="0">
                <a:latin typeface="Arial Narrow" panose="020B0606020202030204" pitchFamily="34" charset="0"/>
              </a:rPr>
              <a:t> basado </a:t>
            </a:r>
            <a:r>
              <a:rPr lang="es-ES" dirty="0">
                <a:latin typeface="Arial Narrow" panose="020B0606020202030204" pitchFamily="34" charset="0"/>
              </a:rPr>
              <a:t>en </a:t>
            </a:r>
            <a:r>
              <a:rPr lang="es-ES" dirty="0" smtClean="0">
                <a:latin typeface="Arial Narrow" panose="020B0606020202030204" pitchFamily="34" charset="0"/>
              </a:rPr>
              <a:t>magnesio, con capacidad de almacenar </a:t>
            </a:r>
            <a:r>
              <a:rPr lang="es-ES" dirty="0">
                <a:latin typeface="Arial Narrow" panose="020B0606020202030204" pitchFamily="34" charset="0"/>
              </a:rPr>
              <a:t>4 kg de </a:t>
            </a:r>
            <a:r>
              <a:rPr lang="es-ES" dirty="0" smtClean="0">
                <a:latin typeface="Arial Narrow" panose="020B0606020202030204" pitchFamily="34" charset="0"/>
              </a:rPr>
              <a:t>H</a:t>
            </a:r>
            <a:r>
              <a:rPr lang="es-ES" baseline="-25000" dirty="0" smtClean="0">
                <a:latin typeface="Arial Narrow" panose="020B0606020202030204" pitchFamily="34" charset="0"/>
              </a:rPr>
              <a:t>2</a:t>
            </a:r>
            <a:r>
              <a:rPr lang="es-ES" dirty="0" smtClean="0">
                <a:latin typeface="Arial Narrow" panose="020B0606020202030204" pitchFamily="34" charset="0"/>
              </a:rPr>
              <a:t> (para una autonomía </a:t>
            </a:r>
            <a:r>
              <a:rPr lang="es-ES" dirty="0">
                <a:latin typeface="Arial Narrow" panose="020B0606020202030204" pitchFamily="34" charset="0"/>
              </a:rPr>
              <a:t>de 400 km en un vehículo </a:t>
            </a:r>
            <a:r>
              <a:rPr lang="es-ES" dirty="0" smtClean="0">
                <a:latin typeface="Arial Narrow" panose="020B0606020202030204" pitchFamily="34" charset="0"/>
              </a:rPr>
              <a:t>mediano </a:t>
            </a:r>
            <a:r>
              <a:rPr lang="es-ES" dirty="0">
                <a:latin typeface="Arial Narrow" panose="020B0606020202030204" pitchFamily="34" charset="0"/>
              </a:rPr>
              <a:t>con motor eléctrico y celda de combustible)</a:t>
            </a:r>
          </a:p>
          <a:p>
            <a:endParaRPr lang="en-US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H2TRANSEL_Hidrógeno: producción y usos en el transporte y sector eléctrico</a:t>
            </a:r>
            <a:endParaRPr lang="es-ES" sz="1400" dirty="0"/>
          </a:p>
        </p:txBody>
      </p:sp>
      <p:sp>
        <p:nvSpPr>
          <p:cNvPr id="6" name="1 CuadroTexto"/>
          <p:cNvSpPr txBox="1">
            <a:spLocks noGrp="1"/>
          </p:cNvSpPr>
          <p:nvPr>
            <p:ph idx="13"/>
          </p:nvPr>
        </p:nvSpPr>
        <p:spPr>
          <a:xfrm>
            <a:off x="442637" y="483518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0" dirty="0" smtClean="0"/>
              <a:t>OBJETIVOS ESPECÍFICOS</a:t>
            </a:r>
            <a:endParaRPr lang="es-ES" sz="2400" b="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588" y="0"/>
            <a:ext cx="1575412" cy="6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19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67544" y="1565379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Producción 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Comercialización </a:t>
            </a:r>
            <a:r>
              <a:rPr lang="es-ES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Fuel </a:t>
            </a:r>
            <a:r>
              <a:rPr lang="es-ES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(TRL9) y </a:t>
            </a:r>
            <a:r>
              <a:rPr lang="es-ES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plantas 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producción 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ES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recarga 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Hidrogeneras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en México</a:t>
            </a:r>
            <a:endParaRPr lang="es-AR" dirty="0">
              <a:latin typeface="Arial Narrow" panose="020B0606020202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67544" y="773291"/>
            <a:ext cx="7971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Estudios 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viabilidad técnico-económica, de regulación 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ES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normativa, aplicable en cada país para licencias 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ES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despliegue 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Instalaciones de </a:t>
            </a:r>
            <a:r>
              <a:rPr lang="es-ES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s-ES" baseline="-250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AR" dirty="0">
              <a:latin typeface="Arial Narrow" panose="020B0606020202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95536" y="2512516"/>
            <a:ext cx="82091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tabLst>
                <a:tab pos="265113" algn="l"/>
              </a:tabLst>
            </a:pPr>
            <a:r>
              <a:rPr lang="es-ES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Elaborar 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Proyecto Formativo (FORTHY) </a:t>
            </a:r>
            <a:r>
              <a:rPr lang="es-ES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mejorar 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ES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conocimiento de </a:t>
            </a:r>
            <a:r>
              <a:rPr lang="es-ES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tecnologías de </a:t>
            </a:r>
            <a:r>
              <a:rPr lang="es-ES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s-ES" baseline="-250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energías </a:t>
            </a:r>
            <a:r>
              <a:rPr lang="es-ES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renovables. Sistemas 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clave para el próximo modelo energético “verde” en </a:t>
            </a:r>
            <a:r>
              <a:rPr lang="es-ES" dirty="0" err="1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iberomérica</a:t>
            </a:r>
            <a:r>
              <a:rPr lang="es-ES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Dirigido a estudiantes </a:t>
            </a:r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educación superior</a:t>
            </a:r>
            <a:endParaRPr lang="es-AR" dirty="0">
              <a:latin typeface="Arial Narrow" panose="020B0606020202030204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H2TRANSEL_Hidrógeno: producción y usos en el transporte y sector eléctrico</a:t>
            </a:r>
            <a:endParaRPr lang="es-ES" sz="14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395" y="0"/>
            <a:ext cx="1624605" cy="64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82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0"/>
            <a:ext cx="1547664" cy="619211"/>
          </a:xfrm>
          <a:prstGeom prst="rect">
            <a:avLst/>
          </a:prstGeom>
        </p:spPr>
      </p:pic>
      <p:sp>
        <p:nvSpPr>
          <p:cNvPr id="6" name="1 Rectángulo redondeado"/>
          <p:cNvSpPr/>
          <p:nvPr/>
        </p:nvSpPr>
        <p:spPr>
          <a:xfrm>
            <a:off x="179512" y="1382185"/>
            <a:ext cx="3058072" cy="613501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  <a:latin typeface="Calibri"/>
              </a:rPr>
              <a:t>T</a:t>
            </a:r>
            <a:r>
              <a:rPr kumimoji="0" lang="en-US" sz="180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ecnologías</a:t>
            </a:r>
            <a:r>
              <a:rPr kumimoji="0" lang="en-US" sz="18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 de la </a:t>
            </a:r>
            <a:r>
              <a:rPr kumimoji="0" lang="en-US" sz="180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producción</a:t>
            </a:r>
            <a:r>
              <a:rPr kumimoji="0" lang="en-US" sz="18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8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de </a:t>
            </a:r>
            <a:r>
              <a:rPr kumimoji="0" lang="en-US" sz="1800" i="0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hidrógeno</a:t>
            </a:r>
            <a:endParaRPr kumimoji="0" lang="en-US" sz="18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4 Rectángulo redondeado"/>
          <p:cNvSpPr/>
          <p:nvPr/>
        </p:nvSpPr>
        <p:spPr>
          <a:xfrm>
            <a:off x="5883442" y="1347614"/>
            <a:ext cx="2865022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Tecnologías</a:t>
            </a:r>
            <a:r>
              <a:rPr kumimoji="0" lang="en-US" sz="18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  </a:t>
            </a:r>
            <a:r>
              <a:rPr kumimoji="0" lang="en-US" sz="180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Almacenamiento</a:t>
            </a:r>
            <a:r>
              <a:rPr kumimoji="0" lang="en-US" sz="18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T&amp;D</a:t>
            </a:r>
            <a:endParaRPr kumimoji="0" lang="es-ES" sz="18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5 Rectángulo redondeado"/>
          <p:cNvSpPr/>
          <p:nvPr/>
        </p:nvSpPr>
        <p:spPr>
          <a:xfrm>
            <a:off x="3419872" y="3103260"/>
            <a:ext cx="2088232" cy="54861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Usos</a:t>
            </a:r>
            <a:r>
              <a:rPr kumimoji="0" lang="en-US" sz="18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 </a:t>
            </a:r>
            <a:r>
              <a:rPr kumimoji="0" lang="en-US" sz="180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aplicaciones</a:t>
            </a:r>
            <a:endParaRPr kumimoji="0" lang="es-ES" sz="18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6 CuadroTexto"/>
          <p:cNvSpPr txBox="1"/>
          <p:nvPr/>
        </p:nvSpPr>
        <p:spPr>
          <a:xfrm>
            <a:off x="179512" y="2100793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Materias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sz="1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primas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, </a:t>
            </a:r>
            <a:r>
              <a:rPr kumimoji="0" lang="en-US" sz="1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fuentes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sz="1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primarias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, </a:t>
            </a:r>
            <a:r>
              <a:rPr kumimoji="0" lang="en-US" sz="1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tecnologías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(</a:t>
            </a:r>
            <a:r>
              <a:rPr kumimoji="0" lang="en-US" sz="16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colores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" name="8 CuadroTexto"/>
          <p:cNvSpPr txBox="1"/>
          <p:nvPr/>
        </p:nvSpPr>
        <p:spPr>
          <a:xfrm>
            <a:off x="467544" y="3715167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sz="1600" dirty="0" smtClean="0">
                <a:solidFill>
                  <a:srgbClr val="002060"/>
                </a:solidFill>
              </a:rPr>
              <a:t>Modelos </a:t>
            </a:r>
            <a:r>
              <a:rPr kumimoji="0" lang="es-E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de transición </a:t>
            </a:r>
            <a:r>
              <a:rPr kumimoji="0" lang="es-ES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en el </a:t>
            </a:r>
            <a:r>
              <a:rPr kumimoji="0" lang="es-E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transporte y generación, </a:t>
            </a:r>
            <a:r>
              <a:rPr lang="es-ES" sz="1600" dirty="0" smtClean="0">
                <a:solidFill>
                  <a:srgbClr val="002060"/>
                </a:solidFill>
              </a:rPr>
              <a:t>movilidad híbrida. A</a:t>
            </a:r>
            <a:r>
              <a:rPr kumimoji="0" lang="es-ES" sz="1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sociación</a:t>
            </a:r>
            <a:r>
              <a:rPr kumimoji="0" lang="es-E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con </a:t>
            </a:r>
            <a:r>
              <a:rPr kumimoji="0" lang="es-ES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la conversión sostenible de CO</a:t>
            </a:r>
            <a:r>
              <a:rPr kumimoji="0" lang="es-ES" sz="160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2</a:t>
            </a:r>
            <a:r>
              <a:rPr lang="es-ES" sz="1600" dirty="0">
                <a:solidFill>
                  <a:srgbClr val="002060"/>
                </a:solidFill>
              </a:rPr>
              <a:t>. Prospectiva </a:t>
            </a:r>
            <a:r>
              <a:rPr lang="es-ES" sz="1600" dirty="0" smtClean="0">
                <a:solidFill>
                  <a:srgbClr val="002060"/>
                </a:solidFill>
              </a:rPr>
              <a:t>tecnológica</a:t>
            </a:r>
            <a:endParaRPr kumimoji="0" lang="es-AR" sz="1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2" name="6 CuadroTexto"/>
          <p:cNvSpPr txBox="1"/>
          <p:nvPr/>
        </p:nvSpPr>
        <p:spPr>
          <a:xfrm>
            <a:off x="5364088" y="2100793"/>
            <a:ext cx="3755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Modos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y </a:t>
            </a:r>
            <a:r>
              <a:rPr lang="en-US" sz="1600" dirty="0" err="1" smtClean="0">
                <a:solidFill>
                  <a:srgbClr val="002060"/>
                </a:solidFill>
              </a:rPr>
              <a:t>tipos</a:t>
            </a:r>
            <a:r>
              <a:rPr lang="en-US" sz="1600" dirty="0" smtClean="0">
                <a:solidFill>
                  <a:srgbClr val="002060"/>
                </a:solidFill>
              </a:rPr>
              <a:t> de </a:t>
            </a:r>
            <a:r>
              <a:rPr lang="en-US" sz="1600" dirty="0" err="1" smtClean="0">
                <a:solidFill>
                  <a:srgbClr val="002060"/>
                </a:solidFill>
              </a:rPr>
              <a:t>Almacenamiento</a:t>
            </a:r>
            <a:r>
              <a:rPr lang="en-US" sz="1600" dirty="0" smtClean="0">
                <a:solidFill>
                  <a:srgbClr val="002060"/>
                </a:solidFill>
              </a:rPr>
              <a:t> y </a:t>
            </a:r>
            <a:r>
              <a:rPr lang="en-US" sz="1600" dirty="0" err="1" smtClean="0">
                <a:solidFill>
                  <a:srgbClr val="002060"/>
                </a:solidFill>
              </a:rPr>
              <a:t>Transporte</a:t>
            </a:r>
            <a:r>
              <a:rPr lang="en-US" sz="1600" dirty="0" smtClean="0">
                <a:solidFill>
                  <a:srgbClr val="002060"/>
                </a:solidFill>
              </a:rPr>
              <a:t>. </a:t>
            </a:r>
            <a:r>
              <a:rPr lang="en-US" sz="1600" dirty="0" err="1" smtClean="0">
                <a:solidFill>
                  <a:srgbClr val="002060"/>
                </a:solidFill>
              </a:rPr>
              <a:t>Redes</a:t>
            </a:r>
            <a:r>
              <a:rPr lang="en-US" sz="1600" dirty="0" smtClean="0">
                <a:solidFill>
                  <a:srgbClr val="002060"/>
                </a:solidFill>
              </a:rPr>
              <a:t> de </a:t>
            </a:r>
            <a:r>
              <a:rPr lang="en-US" sz="1600" dirty="0" err="1" smtClean="0">
                <a:solidFill>
                  <a:srgbClr val="002060"/>
                </a:solidFill>
              </a:rPr>
              <a:t>distribución</a:t>
            </a:r>
            <a:r>
              <a:rPr lang="en-US" sz="1600" dirty="0" smtClean="0">
                <a:solidFill>
                  <a:srgbClr val="002060"/>
                </a:solidFill>
              </a:rPr>
              <a:t>. </a:t>
            </a:r>
            <a:r>
              <a:rPr lang="en-US" sz="1600" dirty="0" err="1" smtClean="0">
                <a:solidFill>
                  <a:srgbClr val="002060"/>
                </a:solidFill>
              </a:rPr>
              <a:t>Infraestructura</a:t>
            </a:r>
            <a:r>
              <a:rPr lang="en-US" sz="1600" dirty="0" smtClean="0">
                <a:solidFill>
                  <a:srgbClr val="002060"/>
                </a:solidFill>
              </a:rPr>
              <a:t> de </a:t>
            </a:r>
            <a:r>
              <a:rPr lang="en-US" sz="1600" dirty="0" err="1" smtClean="0">
                <a:solidFill>
                  <a:srgbClr val="002060"/>
                </a:solidFill>
              </a:rPr>
              <a:t>abastecimiento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H2TRANSEL_Hidrógeno: producción y usos en el transporte y sector eléctrico</a:t>
            </a:r>
            <a:endParaRPr lang="es-ES" sz="1400" dirty="0"/>
          </a:p>
        </p:txBody>
      </p:sp>
      <p:sp>
        <p:nvSpPr>
          <p:cNvPr id="14" name="Marcador de contenido 3"/>
          <p:cNvSpPr>
            <a:spLocks noGrp="1"/>
          </p:cNvSpPr>
          <p:nvPr>
            <p:ph idx="13"/>
          </p:nvPr>
        </p:nvSpPr>
        <p:spPr>
          <a:xfrm>
            <a:off x="1043608" y="627534"/>
            <a:ext cx="7056784" cy="403734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s-ES" b="0" dirty="0" smtClean="0"/>
              <a:t>Organización de la red. Temáticas principales</a:t>
            </a:r>
            <a:endParaRPr lang="en-US" b="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228" y="1764942"/>
            <a:ext cx="1521519" cy="114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97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3"/>
          </p:nvPr>
        </p:nvSpPr>
        <p:spPr>
          <a:xfrm>
            <a:off x="323528" y="596107"/>
            <a:ext cx="8147807" cy="535483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s-ES" b="0" dirty="0" smtClean="0"/>
              <a:t>Organización de la red. Regiones geográficas </a:t>
            </a:r>
            <a:endParaRPr lang="en-US" b="0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H2TRANSEL_Hidrógeno: producción y usos en el transporte y sector eléctrico</a:t>
            </a:r>
            <a:endParaRPr lang="es-ES" sz="1400" dirty="0"/>
          </a:p>
        </p:txBody>
      </p:sp>
      <p:sp>
        <p:nvSpPr>
          <p:cNvPr id="7" name="2 CuadroTexto"/>
          <p:cNvSpPr txBox="1">
            <a:spLocks noGrp="1"/>
          </p:cNvSpPr>
          <p:nvPr>
            <p:ph idx="1"/>
          </p:nvPr>
        </p:nvSpPr>
        <p:spPr>
          <a:xfrm>
            <a:off x="323528" y="1203598"/>
            <a:ext cx="3456384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AR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Europa</a:t>
            </a:r>
            <a:endParaRPr lang="es-AR" cap="sm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A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Coordinador: Luis </a:t>
            </a:r>
            <a:r>
              <a:rPr lang="es-AR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Alemany</a:t>
            </a:r>
            <a:r>
              <a:rPr lang="es-A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Arrebola </a:t>
            </a:r>
          </a:p>
          <a:p>
            <a:pPr marL="0" indent="0">
              <a:buNone/>
            </a:pPr>
            <a:r>
              <a:rPr lang="es-A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 de Málaga, España</a:t>
            </a:r>
          </a:p>
          <a:p>
            <a:pPr marL="0" indent="0">
              <a:buNone/>
            </a:pPr>
            <a:r>
              <a:rPr lang="es-A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es-A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A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luijo@uma.es</a:t>
            </a:r>
            <a:endParaRPr lang="es-AR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395" y="0"/>
            <a:ext cx="1624605" cy="64999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6084168" y="1203598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cap="small" dirty="0" smtClean="0">
                <a:cs typeface="Arial" panose="020B0604020202020204" pitchFamily="34" charset="0"/>
              </a:rPr>
              <a:t>América central, Caribe, Sur (Pacífico)</a:t>
            </a:r>
            <a:endParaRPr lang="es-AR" cap="small" dirty="0"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814392" y="1923678"/>
            <a:ext cx="32941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AR" dirty="0" smtClean="0">
                <a:solidFill>
                  <a:srgbClr val="002060"/>
                </a:solidFill>
                <a:latin typeface="+mj-lt"/>
              </a:rPr>
              <a:t>Coordinador: </a:t>
            </a:r>
            <a:r>
              <a:rPr lang="es-AR" dirty="0">
                <a:solidFill>
                  <a:srgbClr val="002060"/>
                </a:solidFill>
                <a:latin typeface="+mj-lt"/>
              </a:rPr>
              <a:t>Fausto </a:t>
            </a:r>
            <a:r>
              <a:rPr lang="es-AR" dirty="0" err="1">
                <a:solidFill>
                  <a:srgbClr val="002060"/>
                </a:solidFill>
                <a:latin typeface="+mj-lt"/>
              </a:rPr>
              <a:t>Posso</a:t>
            </a:r>
            <a:r>
              <a:rPr lang="es-AR" dirty="0">
                <a:solidFill>
                  <a:srgbClr val="002060"/>
                </a:solidFill>
                <a:latin typeface="+mj-lt"/>
              </a:rPr>
              <a:t> Rivera </a:t>
            </a:r>
          </a:p>
          <a:p>
            <a:pPr algn="r"/>
            <a:r>
              <a:rPr lang="es-AR" dirty="0">
                <a:solidFill>
                  <a:srgbClr val="002060"/>
                </a:solidFill>
                <a:latin typeface="+mj-lt"/>
              </a:rPr>
              <a:t>Universidad de Santander, Colombia</a:t>
            </a:r>
          </a:p>
          <a:p>
            <a:pPr algn="r"/>
            <a:r>
              <a:rPr lang="es-AR" dirty="0" smtClean="0">
                <a:solidFill>
                  <a:srgbClr val="002060"/>
                </a:solidFill>
                <a:latin typeface="+mj-lt"/>
              </a:rPr>
              <a:t>e-mail</a:t>
            </a:r>
            <a:r>
              <a:rPr lang="es-AR" dirty="0">
                <a:solidFill>
                  <a:srgbClr val="002060"/>
                </a:solidFill>
                <a:latin typeface="+mj-lt"/>
              </a:rPr>
              <a:t>: faustopossorivera@gmail.com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07504" y="2966630"/>
            <a:ext cx="46805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AR" cap="small" dirty="0" smtClean="0">
                <a:cs typeface="Arial" panose="020B0604020202020204" pitchFamily="34" charset="0"/>
              </a:rPr>
              <a:t>América del Sur</a:t>
            </a:r>
            <a:r>
              <a:rPr lang="es-AR" dirty="0" smtClean="0"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s-AR" dirty="0" smtClean="0">
                <a:solidFill>
                  <a:srgbClr val="002060"/>
                </a:solidFill>
                <a:latin typeface="+mj-lt"/>
              </a:rPr>
              <a:t>(Chile, Brasil, Uruguay, Paraguay, Argentina) </a:t>
            </a:r>
            <a:endParaRPr lang="es-AR" dirty="0">
              <a:solidFill>
                <a:srgbClr val="002060"/>
              </a:solidFill>
              <a:latin typeface="+mj-lt"/>
            </a:endParaRPr>
          </a:p>
          <a:p>
            <a:r>
              <a:rPr lang="es-AR" dirty="0" smtClean="0">
                <a:solidFill>
                  <a:srgbClr val="002060"/>
                </a:solidFill>
                <a:latin typeface="+mj-lt"/>
              </a:rPr>
              <a:t>Coordinadora: </a:t>
            </a:r>
            <a:r>
              <a:rPr lang="es-AR" dirty="0">
                <a:solidFill>
                  <a:srgbClr val="002060"/>
                </a:solidFill>
                <a:latin typeface="+mj-lt"/>
              </a:rPr>
              <a:t>Norma Amadeo</a:t>
            </a:r>
          </a:p>
          <a:p>
            <a:r>
              <a:rPr lang="es-AR" dirty="0">
                <a:solidFill>
                  <a:srgbClr val="002060"/>
                </a:solidFill>
                <a:latin typeface="+mj-lt"/>
              </a:rPr>
              <a:t>Universidad de Buenos Aires, Argentina</a:t>
            </a:r>
          </a:p>
          <a:p>
            <a:r>
              <a:rPr lang="es-AR" dirty="0">
                <a:solidFill>
                  <a:srgbClr val="002060"/>
                </a:solidFill>
                <a:latin typeface="+mj-lt"/>
              </a:rPr>
              <a:t>E-mail:  normaamadeo.amadeo@gmail.com </a:t>
            </a:r>
            <a:endParaRPr lang="es-ES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975" y="1131590"/>
            <a:ext cx="1462117" cy="190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724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818</Words>
  <Application>Microsoft Office PowerPoint</Application>
  <PresentationFormat>Presentación en pantalla (16:9)</PresentationFormat>
  <Paragraphs>102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Arial Narrow</vt:lpstr>
      <vt:lpstr>Calibri</vt:lpstr>
      <vt:lpstr>Courier New</vt:lpstr>
      <vt:lpstr>Times New Roman</vt:lpstr>
      <vt:lpstr>Wingdings</vt:lpstr>
      <vt:lpstr>Tema de Office</vt:lpstr>
      <vt:lpstr>H2TRANSEL_Hidrógeno: producción y usos en el transporte y sector eléctrico</vt:lpstr>
      <vt:lpstr>H2TRANSEL_Hidrógeno: producción y usos en el transporte y sector eléctrico</vt:lpstr>
      <vt:lpstr>H2TRANSEL_Hidrógeno: producción y usos en el transporte y sector eléctrico</vt:lpstr>
      <vt:lpstr>H2TRANSEL_Hidrógeno: producción y usos en el transporte y sector eléctrico</vt:lpstr>
      <vt:lpstr>H2TRANSEL_Hidrógeno: producción y usos en el transporte y sector eléctrico</vt:lpstr>
      <vt:lpstr>H2TRANSEL_Hidrógeno: producción y usos en el transporte y sector eléctrico</vt:lpstr>
      <vt:lpstr>H2TRANSEL_Hidrógeno: producción y usos en el transporte y sector eléctrico</vt:lpstr>
      <vt:lpstr>H2TRANSEL_Hidrógeno: producción y usos en el transporte y sector eléctrico</vt:lpstr>
      <vt:lpstr>H2TRANSEL_Hidrógeno: producción y usos en el transporte y sector eléctrico</vt:lpstr>
      <vt:lpstr>H2TRANSEL_Hidrógeno: producción y usos en el transporte y sector eléctrico</vt:lpstr>
      <vt:lpstr>H2TRANSEL_Hidrógeno: producción y usos en el transporte y sector eléctrico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2021-07-28T08:13:05Z</dcterms:created>
  <dcterms:modified xsi:type="dcterms:W3CDTF">2021-09-23T11:55:00Z</dcterms:modified>
</cp:coreProperties>
</file>